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3" r:id="rId9"/>
  </p:sldMasterIdLst>
  <p:notesMasterIdLst>
    <p:notesMasterId r:id="rId22"/>
  </p:notesMasterIdLst>
  <p:sldIdLst>
    <p:sldId id="624" r:id="rId10"/>
    <p:sldId id="634" r:id="rId11"/>
    <p:sldId id="643" r:id="rId12"/>
    <p:sldId id="644" r:id="rId13"/>
    <p:sldId id="640" r:id="rId14"/>
    <p:sldId id="641" r:id="rId15"/>
    <p:sldId id="642" r:id="rId16"/>
    <p:sldId id="645" r:id="rId17"/>
    <p:sldId id="638" r:id="rId18"/>
    <p:sldId id="646" r:id="rId19"/>
    <p:sldId id="635" r:id="rId20"/>
    <p:sldId id="613" r:id="rId21"/>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81" autoAdjust="0"/>
    <p:restoredTop sz="61593" autoAdjust="0"/>
  </p:normalViewPr>
  <p:slideViewPr>
    <p:cSldViewPr snapToGrid="0">
      <p:cViewPr varScale="1">
        <p:scale>
          <a:sx n="70" d="100"/>
          <a:sy n="70" d="100"/>
        </p:scale>
        <p:origin x="1608" y="72"/>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2.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commentAuthors" Target="commentAuthors.xml"/><Relationship Id="rId28" Type="http://schemas.microsoft.com/office/2015/10/relationships/revisionInfo" Target="revisionInfo.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jpe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2017-11-02</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5887" lvl="1" indent="0">
              <a:lnSpc>
                <a:spcPct val="105000"/>
              </a:lnSpc>
              <a:buFont typeface="Symbol" panose="05050102010706020507" pitchFamily="18" charset="2"/>
              <a:buNone/>
              <a:tabLst>
                <a:tab pos="698830" algn="l"/>
              </a:tabLst>
            </a:pPr>
            <a:r>
              <a:rPr lang="en-US" b="0" dirty="0">
                <a:latin typeface="Segoe UI" panose="020B0502040204020203" pitchFamily="34" charset="0"/>
                <a:ea typeface="Calibri" panose="020F0502020204030204" pitchFamily="34" charset="0"/>
                <a:cs typeface="Times New Roman" panose="02020603050405020304" pitchFamily="18" charset="0"/>
              </a:rPr>
              <a:t>SQL Database are very accessible take what you know to connect to it</a:t>
            </a:r>
            <a:endParaRPr lang="en-US" b="0" dirty="0"/>
          </a:p>
        </p:txBody>
      </p:sp>
      <p:sp>
        <p:nvSpPr>
          <p:cNvPr id="4" name="Slide Number Placeholder 3"/>
          <p:cNvSpPr>
            <a:spLocks noGrp="1"/>
          </p:cNvSpPr>
          <p:nvPr>
            <p:ph type="sldNum" sz="quarter" idx="10"/>
          </p:nvPr>
        </p:nvSpPr>
        <p:spPr/>
        <p:txBody>
          <a:bodyPr/>
          <a:lstStyle/>
          <a:p>
            <a:pPr defTabSz="931774">
              <a:defRPr/>
            </a:pPr>
            <a:fld id="{00EBEA68-9965-426E-9DF9-270648E9231C}" type="slidenum">
              <a:rPr lang="en-US" sz="1800" kern="0">
                <a:solidFill>
                  <a:sysClr val="windowText" lastClr="000000"/>
                </a:solidFill>
              </a:rPr>
              <a:pPr defTabSz="931774">
                <a:defRPr/>
              </a:pPr>
              <a:t>3</a:t>
            </a:fld>
            <a:endParaRPr lang="en-US" sz="1800" kern="0" dirty="0">
              <a:solidFill>
                <a:sysClr val="windowText" lastClr="000000"/>
              </a:solidFill>
            </a:endParaRPr>
          </a:p>
        </p:txBody>
      </p:sp>
    </p:spTree>
    <p:extLst>
      <p:ext uri="{BB962C8B-B14F-4D97-AF65-F5344CB8AC3E}">
        <p14:creationId xmlns:p14="http://schemas.microsoft.com/office/powerpoint/2010/main" val="2854586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1727148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tool/IDEs</a:t>
            </a:r>
            <a:r>
              <a:rPr lang="en-US" baseline="0" dirty="0"/>
              <a:t> that uses these drives works. </a:t>
            </a:r>
            <a:r>
              <a:rPr lang="en-US" baseline="0" dirty="0" err="1"/>
              <a:t>Eg</a:t>
            </a:r>
            <a:r>
              <a:rPr lang="en-US" baseline="0" dirty="0"/>
              <a:t>. </a:t>
            </a:r>
            <a:r>
              <a:rPr lang="en-US" baseline="0" dirty="0" err="1"/>
              <a:t>Eclips</a:t>
            </a:r>
            <a:r>
              <a:rPr lang="en-US" baseline="0" dirty="0"/>
              <a:t>, </a:t>
            </a:r>
            <a:r>
              <a:rPr lang="en-US" baseline="0" dirty="0" err="1"/>
              <a:t>JetBrains</a:t>
            </a:r>
            <a:r>
              <a:rPr lang="en-US" baseline="0" dirty="0"/>
              <a:t> Data grip, </a:t>
            </a:r>
            <a:r>
              <a:rPr lang="en-US" baseline="0" dirty="0" err="1"/>
              <a:t>Squierrl</a:t>
            </a:r>
            <a:r>
              <a:rPr lang="en-US" baseline="0" dirty="0"/>
              <a:t> SQL, </a:t>
            </a:r>
          </a:p>
          <a:p>
            <a:pPr marL="171450" indent="-171450">
              <a:buFont typeface="Arial" panose="020B0604020202020204" pitchFamily="34" charset="0"/>
              <a:buChar char="•"/>
            </a:pPr>
            <a:r>
              <a:rPr lang="en-US" baseline="0" dirty="0"/>
              <a:t>Add list of IDEs that work across the drives. </a:t>
            </a:r>
          </a:p>
          <a:p>
            <a:pPr marL="171450" indent="-171450">
              <a:buFont typeface="Arial" panose="020B0604020202020204" pitchFamily="34" charset="0"/>
              <a:buChar char="•"/>
            </a:pPr>
            <a:endParaRPr lang="en-US" baseline="0" dirty="0"/>
          </a:p>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defTabSz="950464">
              <a:defRPr/>
            </a:pPr>
            <a:endParaRPr lang="en-US">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582359" defTabSz="930156" eaLnBrk="0" fontAlgn="base" hangingPunct="0">
              <a:spcBef>
                <a:spcPct val="0"/>
              </a:spcBef>
              <a:spcAft>
                <a:spcPct val="0"/>
              </a:spcAft>
              <a:defRPr/>
            </a:pPr>
            <a:r>
              <a:rPr lang="en-US" altLang="en-US" sz="400">
                <a:solidFill>
                  <a:prstClr val="black"/>
                </a:solidFill>
                <a:latin typeface="Segoe UI" panose="020B0502040204020203" pitchFamily="34" charset="0"/>
                <a:ea typeface="MS PGothic" pitchFamily="34" charset="-128"/>
                <a:cs typeface="Segoe UI" panose="020B0502040204020203"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49568" fontAlgn="base">
              <a:spcBef>
                <a:spcPct val="0"/>
              </a:spcBef>
              <a:spcAft>
                <a:spcPct val="0"/>
              </a:spcAft>
              <a:defRPr/>
            </a:pPr>
            <a:fld id="{150AD69A-0C81-4650-8581-006EF58ECADD}" type="datetime8">
              <a:rPr lang="en-US" altLang="en-US">
                <a:solidFill>
                  <a:prstClr val="black"/>
                </a:solidFill>
                <a:latin typeface="Segoe UI" panose="020B0502040204020203" pitchFamily="34" charset="0"/>
                <a:ea typeface="MS PGothic" pitchFamily="34" charset="-128"/>
              </a:rPr>
              <a:pPr defTabSz="949568" fontAlgn="base">
                <a:spcBef>
                  <a:spcPct val="0"/>
                </a:spcBef>
                <a:spcAft>
                  <a:spcPct val="0"/>
                </a:spcAft>
                <a:defRPr/>
              </a:pPr>
              <a:t>2017-11-02 20:35</a:t>
            </a:fld>
            <a:endParaRPr lang="en-US" altLang="en-US">
              <a:solidFill>
                <a:prstClr val="black"/>
              </a:solidFill>
              <a:latin typeface="Segoe UI" panose="020B0502040204020203" pitchFamily="34" charset="0"/>
              <a:ea typeface="MS PGothic" pitchFamily="34" charset="-128"/>
            </a:endParaRPr>
          </a:p>
        </p:txBody>
      </p:sp>
      <p:sp>
        <p:nvSpPr>
          <p:cNvPr id="7" name="Slide Number Placeholder 6"/>
          <p:cNvSpPr>
            <a:spLocks noGrp="1"/>
          </p:cNvSpPr>
          <p:nvPr>
            <p:ph type="sldNum" sz="quarter" idx="13"/>
          </p:nvPr>
        </p:nvSpPr>
        <p:spPr/>
        <p:txBody>
          <a:bodyPr/>
          <a:lstStyle/>
          <a:p>
            <a:pPr defTabSz="949568" fontAlgn="base">
              <a:spcBef>
                <a:spcPct val="0"/>
              </a:spcBef>
              <a:spcAft>
                <a:spcPct val="0"/>
              </a:spcAft>
              <a:defRPr/>
            </a:pPr>
            <a:fld id="{41113428-9605-4B4E-8BE6-A371A6C2C336}" type="slidenum">
              <a:rPr lang="en-US" altLang="en-US">
                <a:solidFill>
                  <a:prstClr val="black"/>
                </a:solidFill>
                <a:latin typeface="Segoe UI" panose="020B0502040204020203" pitchFamily="34" charset="0"/>
                <a:ea typeface="MS PGothic" pitchFamily="34" charset="-128"/>
              </a:rPr>
              <a:pPr defTabSz="949568" fontAlgn="base">
                <a:spcBef>
                  <a:spcPct val="0"/>
                </a:spcBef>
                <a:spcAft>
                  <a:spcPct val="0"/>
                </a:spcAft>
                <a:defRPr/>
              </a:pPr>
              <a:t>4</a:t>
            </a:fld>
            <a:endParaRPr lang="en-US" altLang="en-US">
              <a:solidFill>
                <a:prstClr val="black"/>
              </a:solidFill>
              <a:latin typeface="Segoe UI" panose="020B0502040204020203" pitchFamily="34" charset="0"/>
              <a:ea typeface="MS PGothic" pitchFamily="34" charset="-128"/>
            </a:endParaRPr>
          </a:p>
        </p:txBody>
      </p:sp>
    </p:spTree>
    <p:extLst>
      <p:ext uri="{BB962C8B-B14F-4D97-AF65-F5344CB8AC3E}">
        <p14:creationId xmlns:p14="http://schemas.microsoft.com/office/powerpoint/2010/main" val="42571226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nSpc>
                <a:spcPct val="105000"/>
              </a:lnSpc>
              <a:spcBef>
                <a:spcPts val="0"/>
              </a:spcBef>
              <a:spcAft>
                <a:spcPts val="800"/>
              </a:spcAft>
              <a:buFont typeface="Symbol" panose="05050102010706020507" pitchFamily="18" charset="2"/>
              <a:buNone/>
              <a:tabLst>
                <a:tab pos="685800" algn="l"/>
              </a:tabLst>
            </a:pPr>
            <a:r>
              <a:rPr lang="en-US" sz="1200" b="1" dirty="0">
                <a:effectLst/>
                <a:latin typeface="Segoe UI" panose="020B0502040204020203" pitchFamily="34" charset="0"/>
                <a:ea typeface="Calibri" panose="020F0502020204030204" pitchFamily="34" charset="0"/>
                <a:cs typeface="Times New Roman" panose="02020603050405020304" pitchFamily="18" charset="0"/>
              </a:rPr>
              <a:t>Threat detection</a:t>
            </a:r>
            <a:r>
              <a:rPr lang="en-US" sz="1200" dirty="0">
                <a:effectLst/>
                <a:latin typeface="Segoe UI" panose="020B0502040204020203" pitchFamily="34" charset="0"/>
                <a:ea typeface="Calibri" panose="020F0502020204030204" pitchFamily="34" charset="0"/>
                <a:cs typeface="Times New Roman" panose="02020603050405020304" pitchFamily="18" charset="0"/>
              </a:rPr>
              <a:t>. As user activity occurs, built-in behavioral analysis monitors and provides real-time alerts if your database may be under threat.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spcBef>
                <a:spcPts val="1800"/>
              </a:spcBef>
              <a:buClr>
                <a:srgbClr val="0078D7"/>
              </a:buClr>
            </a:pPr>
            <a:endParaRPr lang="en-US" sz="24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6857124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lnSpc>
                <a:spcPct val="105000"/>
              </a:lnSpc>
              <a:spcBef>
                <a:spcPts val="0"/>
              </a:spcBef>
              <a:spcAft>
                <a:spcPts val="800"/>
              </a:spcAft>
              <a:buFont typeface="Symbol" panose="05050102010706020507" pitchFamily="18" charset="2"/>
              <a:buChar char=""/>
              <a:tabLst>
                <a:tab pos="685800" algn="l"/>
              </a:tabLst>
            </a:pPr>
            <a:r>
              <a:rPr lang="en-US" sz="1200" b="1" dirty="0">
                <a:effectLst/>
                <a:latin typeface="Segoe UI" panose="020B0502040204020203" pitchFamily="34" charset="0"/>
                <a:ea typeface="Calibri" panose="020F0502020204030204" pitchFamily="34" charset="0"/>
                <a:cs typeface="Times New Roman" panose="02020603050405020304" pitchFamily="18" charset="0"/>
              </a:rPr>
              <a:t>Self-tuning performance.  </a:t>
            </a:r>
            <a:r>
              <a:rPr lang="en-US" sz="1200" dirty="0">
                <a:effectLst/>
                <a:latin typeface="Segoe UI" panose="020B0502040204020203" pitchFamily="34" charset="0"/>
                <a:ea typeface="Calibri" panose="020F0502020204030204" pitchFamily="34" charset="0"/>
                <a:cs typeface="Times New Roman" panose="02020603050405020304" pitchFamily="18" charset="0"/>
              </a:rPr>
              <a:t>Query and operational patterns of your app are continuously monitored for effectiveness.  Performance tuning is continuously implemented and automatically refined to adapt to changes in your app patterns, without your intervention.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5000"/>
              </a:lnSpc>
              <a:spcBef>
                <a:spcPts val="0"/>
              </a:spcBef>
              <a:spcAft>
                <a:spcPts val="800"/>
              </a:spcAft>
              <a:buFont typeface="Segoe UI" panose="020B0502040204020203" pitchFamily="34" charset="0"/>
              <a:buChar char="•"/>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6412451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lnSpc>
                <a:spcPct val="107000"/>
              </a:lnSpc>
              <a:spcBef>
                <a:spcPts val="1223"/>
              </a:spcBef>
              <a:defRPr/>
            </a:pPr>
            <a:r>
              <a:rPr lang="en-US" sz="2000" b="0" kern="0" dirty="0">
                <a:solidFill>
                  <a:srgbClr val="2E74B5"/>
                </a:solidFill>
                <a:latin typeface="Calibri Light" panose="020F0302020204030204" pitchFamily="34" charset="0"/>
                <a:ea typeface="Times New Roman" panose="02020603050405020304" pitchFamily="18" charset="0"/>
                <a:cs typeface="Times New Roman" panose="02020603050405020304" pitchFamily="18" charset="0"/>
              </a:rPr>
              <a:t>Scales performance on the fly, without app downtime</a:t>
            </a:r>
          </a:p>
        </p:txBody>
      </p:sp>
      <p:sp>
        <p:nvSpPr>
          <p:cNvPr id="4" name="Slide Number Placeholder 3"/>
          <p:cNvSpPr>
            <a:spLocks noGrp="1"/>
          </p:cNvSpPr>
          <p:nvPr>
            <p:ph type="sldNum" sz="quarter" idx="10"/>
          </p:nvPr>
        </p:nvSpPr>
        <p:spPr/>
        <p:txBody>
          <a:bodyPr/>
          <a:lstStyle/>
          <a:p>
            <a:pPr marL="0" marR="0" lvl="0" indent="0" defTabSz="931774"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a:ln>
                  <a:noFill/>
                </a:ln>
                <a:solidFill>
                  <a:sysClr val="windowText" lastClr="000000"/>
                </a:solidFill>
                <a:effectLst/>
                <a:uLnTx/>
                <a:uFillTx/>
              </a:rPr>
              <a:pPr marL="0" marR="0" lvl="0" indent="0" defTabSz="931774"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261540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5887" lvl="1" indent="0">
              <a:lnSpc>
                <a:spcPct val="105000"/>
              </a:lnSpc>
              <a:spcAft>
                <a:spcPts val="815"/>
              </a:spcAft>
              <a:buFont typeface="Symbol" panose="05050102010706020507" pitchFamily="18" charset="2"/>
              <a:buNone/>
              <a:tabLst>
                <a:tab pos="698830" algn="l"/>
              </a:tabLst>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r>
              <a:rPr lang="en-US" dirty="0"/>
              <a:t>3 copies, backup, DR, etc. all very simple</a:t>
            </a:r>
          </a:p>
        </p:txBody>
      </p:sp>
      <p:sp>
        <p:nvSpPr>
          <p:cNvPr id="4" name="Slide Number Placeholder 3"/>
          <p:cNvSpPr>
            <a:spLocks noGrp="1"/>
          </p:cNvSpPr>
          <p:nvPr>
            <p:ph type="sldNum" sz="quarter" idx="10"/>
          </p:nvPr>
        </p:nvSpPr>
        <p:spPr/>
        <p:txBody>
          <a:bodyPr/>
          <a:lstStyle/>
          <a:p>
            <a:pPr marL="0" marR="0" lvl="0" indent="0" defTabSz="931774"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a:ln>
                  <a:noFill/>
                </a:ln>
                <a:solidFill>
                  <a:sysClr val="windowText" lastClr="000000"/>
                </a:solidFill>
                <a:effectLst/>
                <a:uLnTx/>
                <a:uFillTx/>
              </a:rPr>
              <a:pPr marL="0" marR="0" lvl="0" indent="0" defTabSz="931774"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59809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Tools are available to migrate :Database Migration Service (DMS) is a fully managed</a:t>
            </a:r>
            <a:endParaRPr lang="en-US" b="0" dirty="0"/>
          </a:p>
        </p:txBody>
      </p:sp>
      <p:sp>
        <p:nvSpPr>
          <p:cNvPr id="4" name="Slide Number Placeholder 3"/>
          <p:cNvSpPr>
            <a:spLocks noGrp="1"/>
          </p:cNvSpPr>
          <p:nvPr>
            <p:ph type="sldNum" sz="quarter" idx="10"/>
          </p:nvPr>
        </p:nvSpPr>
        <p:spPr/>
        <p:txBody>
          <a:bodyPr/>
          <a:lstStyle/>
          <a:p>
            <a:fld id="{EDA69098-AF98-44ED-B19A-289934A1943E}" type="slidenum">
              <a:rPr lang="en-US" smtClean="0"/>
              <a:t>9</a:t>
            </a:fld>
            <a:endParaRPr lang="en-US"/>
          </a:p>
        </p:txBody>
      </p:sp>
    </p:spTree>
    <p:extLst>
      <p:ext uri="{BB962C8B-B14F-4D97-AF65-F5344CB8AC3E}">
        <p14:creationId xmlns:p14="http://schemas.microsoft.com/office/powerpoint/2010/main" val="3191671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say a LOTS of tool are available, we will present some in the demo part.</a:t>
            </a:r>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3772333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Platform is a big family</a:t>
            </a:r>
          </a:p>
          <a:p>
            <a:r>
              <a:rPr lang="en-US" dirty="0"/>
              <a:t>Note: Today MySQL and </a:t>
            </a:r>
            <a:r>
              <a:rPr lang="en-US" sz="1200" b="0" i="0" kern="1200" dirty="0">
                <a:solidFill>
                  <a:schemeClr val="tx1"/>
                </a:solidFill>
                <a:effectLst/>
                <a:latin typeface="+mn-lt"/>
                <a:ea typeface="+mn-ea"/>
                <a:cs typeface="+mn-cs"/>
              </a:rPr>
              <a:t>PostgreSQL are also available SaaS</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1511115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02-11-2017</a:t>
            </a:fld>
            <a:endParaRPr lang="en-IN" dirty="0"/>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dirty="0"/>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dirty="0"/>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02-11-2017</a:t>
            </a:fld>
            <a:endParaRPr lang="en-IN" dirty="0">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dirty="0">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dirty="0">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2017-11-02</a:t>
            </a:fld>
            <a:endParaRPr lang="en-US" dirty="0">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dirty="0">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dirty="0">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459C166-16D3-4A25-A2F8-C51E0E346B22}" type="datetimeFigureOut">
              <a:rPr lang="en-US" smtClean="0"/>
              <a:t>2017-11-02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69718691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2017-11-02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736651647"/>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0459C166-16D3-4A25-A2F8-C51E0E346B22}" type="datetimeFigureOut">
              <a:rPr lang="en-US" smtClean="0"/>
              <a:pPr/>
              <a:t>2017-11-02</a:t>
            </a:fld>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59DE4316-4355-4038-9262-DF05D0694534}" type="slidenum">
              <a:rPr lang="en-US" smtClean="0"/>
              <a:pPr/>
              <a:t>‹#›</a:t>
            </a:fld>
            <a:endParaRPr lang="en-US"/>
          </a:p>
        </p:txBody>
      </p:sp>
    </p:spTree>
    <p:extLst>
      <p:ext uri="{BB962C8B-B14F-4D97-AF65-F5344CB8AC3E}">
        <p14:creationId xmlns:p14="http://schemas.microsoft.com/office/powerpoint/2010/main" val="279008317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Code (full pag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56845"/>
            <a:ext cx="10515600" cy="721995"/>
          </a:xfrm>
        </p:spPr>
        <p:txBody>
          <a:bodyPr/>
          <a:lstStyle>
            <a:lvl1pPr>
              <a:defRPr>
                <a:solidFill>
                  <a:schemeClr val="bg1"/>
                </a:solidFill>
              </a:defRPr>
            </a:lvl1pPr>
          </a:lstStyle>
          <a:p>
            <a:r>
              <a:rPr lang="en-US"/>
              <a:t>Click to edit Master title style</a:t>
            </a:r>
          </a:p>
        </p:txBody>
      </p:sp>
      <p:sp>
        <p:nvSpPr>
          <p:cNvPr id="7" name="Content Placeholder 2"/>
          <p:cNvSpPr>
            <a:spLocks noGrp="1"/>
          </p:cNvSpPr>
          <p:nvPr>
            <p:ph idx="1"/>
          </p:nvPr>
        </p:nvSpPr>
        <p:spPr>
          <a:xfrm>
            <a:off x="838200" y="878840"/>
            <a:ext cx="10515600" cy="5770880"/>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2694272530"/>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Console output view">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1995"/>
          </a:xfrm>
        </p:spPr>
        <p:txBody>
          <a:bodyPr/>
          <a:lstStyle/>
          <a:p>
            <a:r>
              <a:rPr lang="en-US"/>
              <a:t>Click to edit Master title style</a:t>
            </a:r>
          </a:p>
        </p:txBody>
      </p:sp>
      <p:sp>
        <p:nvSpPr>
          <p:cNvPr id="7" name="Content Placeholder 2"/>
          <p:cNvSpPr>
            <a:spLocks noGrp="1"/>
          </p:cNvSpPr>
          <p:nvPr>
            <p:ph idx="1"/>
          </p:nvPr>
        </p:nvSpPr>
        <p:spPr>
          <a:xfrm>
            <a:off x="838200" y="1305560"/>
            <a:ext cx="10515600" cy="5344160"/>
          </a:xfrm>
          <a:solidFill>
            <a:schemeClr val="accent2">
              <a:lumMod val="50000"/>
            </a:schemeClr>
          </a:solidFill>
        </p:spPr>
        <p:txBody>
          <a:bodyPr anchor="ctr">
            <a:normAutofit/>
          </a:bodyPr>
          <a:lstStyle>
            <a:lvl1pPr marL="0" indent="0">
              <a:lnSpc>
                <a:spcPct val="50000"/>
              </a:lnSpc>
              <a:buNone/>
              <a:defRPr sz="1600">
                <a:solidFill>
                  <a:schemeClr val="bg1"/>
                </a:solidFill>
                <a:latin typeface="Consolas" panose="020B0609020204030204" pitchFamily="49" charset="0"/>
              </a:defRPr>
            </a:lvl1pPr>
            <a:lvl2pPr marL="457200" indent="0">
              <a:lnSpc>
                <a:spcPct val="50000"/>
              </a:lnSpc>
              <a:buNone/>
              <a:defRPr sz="1600">
                <a:solidFill>
                  <a:schemeClr val="bg1"/>
                </a:solidFill>
                <a:latin typeface="Consolas" panose="020B0609020204030204" pitchFamily="49" charset="0"/>
              </a:defRPr>
            </a:lvl2pPr>
            <a:lvl3pPr marL="914400" indent="0">
              <a:lnSpc>
                <a:spcPct val="50000"/>
              </a:lnSpc>
              <a:buNone/>
              <a:defRPr sz="1600">
                <a:solidFill>
                  <a:schemeClr val="bg1"/>
                </a:solidFill>
                <a:latin typeface="Consolas" panose="020B0609020204030204" pitchFamily="49" charset="0"/>
              </a:defRPr>
            </a:lvl3pPr>
            <a:lvl4pPr marL="1371600" indent="0">
              <a:lnSpc>
                <a:spcPct val="50000"/>
              </a:lnSpc>
              <a:buNone/>
              <a:defRPr sz="1600">
                <a:solidFill>
                  <a:schemeClr val="bg1"/>
                </a:solidFill>
                <a:latin typeface="Consolas" panose="020B0609020204030204" pitchFamily="49" charset="0"/>
              </a:defRPr>
            </a:lvl4pPr>
            <a:lvl5pPr marL="1828800" indent="0">
              <a:lnSpc>
                <a:spcPct val="50000"/>
              </a:lnSpc>
              <a:buNone/>
              <a:defRPr sz="1600">
                <a:solidFill>
                  <a:schemeClr val="bg1"/>
                </a:solidFill>
                <a:latin typeface="Consolas" panose="020B060902020403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840264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Code and Description">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2823" y="365125"/>
            <a:ext cx="11346611" cy="670045"/>
          </a:xfr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42823" y="1167442"/>
            <a:ext cx="4019909" cy="5492149"/>
          </a:xfrm>
          <a:solidFill>
            <a:schemeClr val="bg1">
              <a:lumMod val="50000"/>
            </a:schemeClr>
          </a:solidFill>
        </p:spPr>
        <p:txBody>
          <a:bodyPr anchor="ct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462732" y="1167442"/>
            <a:ext cx="7326702" cy="5492149"/>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531309329"/>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459C166-16D3-4A25-A2F8-C51E0E346B22}" type="datetimeFigureOut">
              <a:rPr lang="en-US" smtClean="0"/>
              <a:t>2017-11-02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70615969"/>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59C166-16D3-4A25-A2F8-C51E0E346B22}" type="datetimeFigureOut">
              <a:rPr lang="en-US" smtClean="0"/>
              <a:t>2017-11-02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150884676"/>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459C166-16D3-4A25-A2F8-C51E0E346B22}" type="datetimeFigureOut">
              <a:rPr lang="en-US" smtClean="0"/>
              <a:t>2017-11-02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765874630"/>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59C166-16D3-4A25-A2F8-C51E0E346B22}" type="datetimeFigureOut">
              <a:rPr lang="en-US" smtClean="0"/>
              <a:t>2017-11-02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03336010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2017-11-02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594396874"/>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2017-11-02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814099497"/>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2017-11-02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490224235"/>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2017-11-02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32997844"/>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F308F6-277D-4907-8B84-469082083A5E}"/>
              </a:ext>
            </a:extLst>
          </p:cNvPr>
          <p:cNvSpPr/>
          <p:nvPr userDrawn="1"/>
        </p:nvSpPr>
        <p:spPr>
          <a:xfrm>
            <a:off x="0" y="0"/>
            <a:ext cx="529045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69240" y="289511"/>
            <a:ext cx="4720857" cy="1046440"/>
          </a:xfrm>
        </p:spPr>
        <p:txBody>
          <a:bodyPr vert="horz" wrap="square" lIns="146304" tIns="91440" rIns="146304" bIns="91440" rtlCol="0" anchor="t">
            <a:noAutofit/>
          </a:bodyPr>
          <a:lstStyle>
            <a:lvl1pPr>
              <a:defRPr lang="en-US" sz="3200" b="0" kern="1200" cap="none" spc="0" baseline="0" dirty="0">
                <a:ln w="3175">
                  <a:noFill/>
                </a:ln>
                <a:solidFill>
                  <a:schemeClr val="bg1"/>
                </a:solidFill>
                <a:effectLst/>
                <a:latin typeface="+mj-lt"/>
                <a:ea typeface="Segoe UI Semilight" panose="020B0402040204020203" pitchFamily="34" charset="0"/>
                <a:cs typeface="Segoe UI Semilight" panose="020B0402040204020203" pitchFamily="34" charset="0"/>
              </a:defRPr>
            </a:lvl1pPr>
          </a:lstStyle>
          <a:p>
            <a:pPr marL="0" lvl="0" defTabSz="914400">
              <a:lnSpc>
                <a:spcPct val="100000"/>
              </a:lnSpc>
            </a:pPr>
            <a:r>
              <a:rPr lang="en-US"/>
              <a:t>Click to edit Master title style</a:t>
            </a:r>
          </a:p>
        </p:txBody>
      </p:sp>
      <p:sp>
        <p:nvSpPr>
          <p:cNvPr id="6" name="Text Placeholder 5">
            <a:extLst>
              <a:ext uri="{FF2B5EF4-FFF2-40B4-BE49-F238E27FC236}">
                <a16:creationId xmlns:a16="http://schemas.microsoft.com/office/drawing/2014/main" id="{812886AA-A156-4EC6-A1EA-17C1BB0CF527}"/>
              </a:ext>
            </a:extLst>
          </p:cNvPr>
          <p:cNvSpPr>
            <a:spLocks noGrp="1"/>
          </p:cNvSpPr>
          <p:nvPr>
            <p:ph type="body" sz="quarter" idx="10"/>
          </p:nvPr>
        </p:nvSpPr>
        <p:spPr>
          <a:xfrm>
            <a:off x="269240" y="2314245"/>
            <a:ext cx="4547689" cy="4048455"/>
          </a:xfrm>
        </p:spPr>
        <p:txBody>
          <a:bodyPr>
            <a:normAutofit/>
          </a:bodyPr>
          <a:lstStyle>
            <a:lvl1pPr>
              <a:lnSpc>
                <a:spcPct val="100000"/>
              </a:lnSpc>
              <a:spcBef>
                <a:spcPts val="200"/>
              </a:spcBef>
              <a:spcAft>
                <a:spcPts val="1200"/>
              </a:spcAft>
              <a:defRPr lang="en-US" sz="1400" spc="100" smtClean="0">
                <a:solidFill>
                  <a:schemeClr val="bg1"/>
                </a:solidFill>
                <a:latin typeface="Segoe UI Semilight" charset="0"/>
                <a:cs typeface="Segoe UI Semilight"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defTabSz="914400">
              <a:spcBef>
                <a:spcPts val="1000"/>
              </a:spcBef>
              <a:buNone/>
            </a:pPr>
            <a:r>
              <a:rPr lang="en-US"/>
              <a:t>Edit Master text styles</a:t>
            </a:r>
          </a:p>
        </p:txBody>
      </p:sp>
    </p:spTree>
    <p:extLst>
      <p:ext uri="{BB962C8B-B14F-4D97-AF65-F5344CB8AC3E}">
        <p14:creationId xmlns:p14="http://schemas.microsoft.com/office/powerpoint/2010/main" val="190556968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Gray diagra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4"/>
          <p:cNvSpPr/>
          <p:nvPr userDrawn="1"/>
        </p:nvSpPr>
        <p:spPr bwMode="auto">
          <a:xfrm>
            <a:off x="465223" y="1928036"/>
            <a:ext cx="6743528" cy="4601101"/>
          </a:xfrm>
          <a:prstGeom prst="rect">
            <a:avLst/>
          </a:prstGeom>
          <a:solidFill>
            <a:srgbClr val="EBF4FC"/>
          </a:solidFill>
          <a:ln w="635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defTabSz="913505"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 Placeholder 6"/>
          <p:cNvSpPr>
            <a:spLocks noGrp="1"/>
          </p:cNvSpPr>
          <p:nvPr>
            <p:ph type="body" sz="quarter" idx="11"/>
          </p:nvPr>
        </p:nvSpPr>
        <p:spPr>
          <a:xfrm>
            <a:off x="7457932" y="1956555"/>
            <a:ext cx="4045743" cy="4572582"/>
          </a:xfrm>
        </p:spPr>
        <p:txBody>
          <a:bodyPr>
            <a:normAutofit/>
          </a:bodyPr>
          <a:lstStyle>
            <a:lvl1pPr>
              <a:buClr>
                <a:srgbClr val="92D050"/>
              </a:buClr>
              <a:buSzPct val="100000"/>
              <a:defRPr sz="2400"/>
            </a:lvl1pPr>
            <a:lvl2pPr>
              <a:buClr>
                <a:srgbClr val="92D050"/>
              </a:buClr>
              <a:buSzPct val="100000"/>
              <a:defRPr sz="1800"/>
            </a:lvl2pPr>
            <a:lvl3pPr>
              <a:buClr>
                <a:srgbClr val="92D050"/>
              </a:buClr>
              <a:buSzPct val="100000"/>
              <a:defRPr sz="1600"/>
            </a:lvl3pPr>
            <a:lvl4pPr>
              <a:buClr>
                <a:srgbClr val="92D050"/>
              </a:buClr>
              <a:buSzPct val="100000"/>
              <a:defRPr sz="1400"/>
            </a:lvl4pPr>
            <a:lvl5pPr>
              <a:buClr>
                <a:srgbClr val="92D050"/>
              </a:buClr>
              <a:buSzPct val="100000"/>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94239490"/>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Title and st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Rectangle 2"/>
          <p:cNvSpPr/>
          <p:nvPr userDrawn="1"/>
        </p:nvSpPr>
        <p:spPr bwMode="auto">
          <a:xfrm>
            <a:off x="394469" y="1978208"/>
            <a:ext cx="11403062" cy="4601101"/>
          </a:xfrm>
          <a:prstGeom prst="rect">
            <a:avLst/>
          </a:prstGeom>
          <a:solidFill>
            <a:srgbClr val="EBF4FC"/>
          </a:solidFill>
          <a:ln w="635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defTabSz="913505"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Tree>
    <p:extLst>
      <p:ext uri="{BB962C8B-B14F-4D97-AF65-F5344CB8AC3E}">
        <p14:creationId xmlns:p14="http://schemas.microsoft.com/office/powerpoint/2010/main" val="319789872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2017-11-02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42155123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2017-11-02</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7.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7.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7.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theme" Target="../theme/theme6.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72"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59C166-16D3-4A25-A2F8-C51E0E346B22}" type="datetimeFigureOut">
              <a:rPr lang="en-US" smtClean="0"/>
              <a:t>2017-11-02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DE4316-4355-4038-9262-DF05D0694534}" type="slidenum">
              <a:rPr lang="en-US" smtClean="0"/>
              <a:t>‹#›</a:t>
            </a:fld>
            <a:endParaRPr lang="en-US"/>
          </a:p>
        </p:txBody>
      </p:sp>
      <p:grpSp>
        <p:nvGrpSpPr>
          <p:cNvPr id="14" name="Group 13"/>
          <p:cNvGrpSpPr/>
          <p:nvPr userDrawn="1"/>
        </p:nvGrpSpPr>
        <p:grpSpPr>
          <a:xfrm>
            <a:off x="12324441" y="0"/>
            <a:ext cx="324759" cy="1594934"/>
            <a:chOff x="-934359" y="-699584"/>
            <a:chExt cx="5181599" cy="4782997"/>
          </a:xfrm>
        </p:grpSpPr>
        <p:sp>
          <p:nvSpPr>
            <p:cNvPr id="7" name="Rectangle 6"/>
            <p:cNvSpPr/>
            <p:nvPr userDrawn="1"/>
          </p:nvSpPr>
          <p:spPr>
            <a:xfrm>
              <a:off x="-934357" y="-699584"/>
              <a:ext cx="5181597" cy="69958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7"/>
            <p:cNvSpPr/>
            <p:nvPr userDrawn="1"/>
          </p:nvSpPr>
          <p:spPr>
            <a:xfrm>
              <a:off x="-934359" y="2046895"/>
              <a:ext cx="5181598" cy="68402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Rectangle 8"/>
            <p:cNvSpPr/>
            <p:nvPr userDrawn="1"/>
          </p:nvSpPr>
          <p:spPr>
            <a:xfrm>
              <a:off x="-934359" y="3399388"/>
              <a:ext cx="5181598" cy="684025"/>
            </a:xfrm>
            <a:prstGeom prst="rect">
              <a:avLst/>
            </a:prstGeom>
            <a:solidFill>
              <a:srgbClr val="2358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Rectangle 9"/>
            <p:cNvSpPr/>
            <p:nvPr userDrawn="1"/>
          </p:nvSpPr>
          <p:spPr>
            <a:xfrm>
              <a:off x="-934358" y="0"/>
              <a:ext cx="5181597" cy="68402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1" name="Rectangle 10"/>
            <p:cNvSpPr/>
            <p:nvPr userDrawn="1"/>
          </p:nvSpPr>
          <p:spPr>
            <a:xfrm>
              <a:off x="-934359" y="1383610"/>
              <a:ext cx="5181597" cy="69958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2" name="Rectangle 11"/>
            <p:cNvSpPr/>
            <p:nvPr userDrawn="1"/>
          </p:nvSpPr>
          <p:spPr>
            <a:xfrm>
              <a:off x="-934359" y="2715363"/>
              <a:ext cx="5181598" cy="68402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p:cNvSpPr/>
            <p:nvPr userDrawn="1"/>
          </p:nvSpPr>
          <p:spPr>
            <a:xfrm>
              <a:off x="-934359" y="684026"/>
              <a:ext cx="5181597" cy="69958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spTree>
    <p:extLst>
      <p:ext uri="{BB962C8B-B14F-4D97-AF65-F5344CB8AC3E}">
        <p14:creationId xmlns:p14="http://schemas.microsoft.com/office/powerpoint/2010/main" val="384500945"/>
      </p:ext>
    </p:extLst>
  </p:cSld>
  <p:clrMap bg1="lt1" tx1="dk1" bg2="lt2" tx2="dk2" accent1="accent1" accent2="accent2" accent3="accent3" accent4="accent4" accent5="accent5" accent6="accent6" hlink="hlink" folHlink="folHlink"/>
  <p:sldLayoutIdLst>
    <p:sldLayoutId id="2147483874" r:id="rId1"/>
    <p:sldLayoutId id="2147483875" r:id="rId2"/>
    <p:sldLayoutId id="2147483876" r:id="rId3"/>
    <p:sldLayoutId id="2147483877" r:id="rId4"/>
    <p:sldLayoutId id="2147483878" r:id="rId5"/>
    <p:sldLayoutId id="2147483879" r:id="rId6"/>
    <p:sldLayoutId id="2147483880" r:id="rId7"/>
    <p:sldLayoutId id="2147483881" r:id="rId8"/>
    <p:sldLayoutId id="2147483882" r:id="rId9"/>
    <p:sldLayoutId id="2147483883" r:id="rId10"/>
    <p:sldLayoutId id="2147483884" r:id="rId11"/>
    <p:sldLayoutId id="2147483885" r:id="rId12"/>
    <p:sldLayoutId id="2147483886" r:id="rId13"/>
    <p:sldLayoutId id="2147483887" r:id="rId14"/>
    <p:sldLayoutId id="2147483888" r:id="rId15"/>
    <p:sldLayoutId id="2147483889" r:id="rId16"/>
    <p:sldLayoutId id="2147483890"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4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xml"/><Relationship Id="rId1" Type="http://schemas.openxmlformats.org/officeDocument/2006/relationships/slideLayout" Target="../slideLayouts/slideLayout1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1.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4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3</a:t>
            </a:r>
            <a:br>
              <a:rPr lang="en-US" b="1" dirty="0"/>
            </a:br>
            <a:r>
              <a:rPr lang="en-US" b="1" dirty="0"/>
              <a:t>Azure SQL Database</a:t>
            </a:r>
            <a:endParaRPr lang="en-US" dirty="0"/>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tools">
            <a:extLst>
              <a:ext uri="{FF2B5EF4-FFF2-40B4-BE49-F238E27FC236}">
                <a16:creationId xmlns:a16="http://schemas.microsoft.com/office/drawing/2014/main" id="{30FEE979-95EA-40FB-BD33-573973C84F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908" y="1243174"/>
            <a:ext cx="5835721" cy="437679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4F6A9A93-C00E-4E5F-9E5A-1D9652663A4D}"/>
              </a:ext>
            </a:extLst>
          </p:cNvPr>
          <p:cNvSpPr txBox="1">
            <a:spLocks/>
          </p:cNvSpPr>
          <p:nvPr/>
        </p:nvSpPr>
        <p:spPr>
          <a:xfrm>
            <a:off x="702068" y="282931"/>
            <a:ext cx="10515600" cy="1325563"/>
          </a:xfrm>
          <a:prstGeom prst="rect">
            <a:avLst/>
          </a:prstGeom>
        </p:spPr>
        <p:txBody>
          <a:bodyPr>
            <a:normAutofit fontScale="97500"/>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US" sz="5400" dirty="0">
                <a:solidFill>
                  <a:schemeClr val="tx1"/>
                </a:solidFill>
                <a:ea typeface="+mj-ea"/>
                <a:cs typeface="+mj-cs"/>
              </a:rPr>
              <a:t>Tools</a:t>
            </a:r>
          </a:p>
        </p:txBody>
      </p:sp>
      <p:sp>
        <p:nvSpPr>
          <p:cNvPr id="3" name="TextBox 2">
            <a:extLst>
              <a:ext uri="{FF2B5EF4-FFF2-40B4-BE49-F238E27FC236}">
                <a16:creationId xmlns:a16="http://schemas.microsoft.com/office/drawing/2014/main" id="{2295DD51-D9DA-4097-9FC6-B1CA8172EA61}"/>
              </a:ext>
            </a:extLst>
          </p:cNvPr>
          <p:cNvSpPr txBox="1"/>
          <p:nvPr/>
        </p:nvSpPr>
        <p:spPr>
          <a:xfrm>
            <a:off x="6270660" y="1217489"/>
            <a:ext cx="2822458" cy="1280351"/>
          </a:xfrm>
          <a:prstGeom prst="rect">
            <a:avLst/>
          </a:prstGeom>
          <a:noFill/>
        </p:spPr>
        <p:txBody>
          <a:bodyPr wrap="square" lIns="182880" tIns="146304" rIns="182880" bIns="146304" rtlCol="0">
            <a:spAutoFit/>
          </a:bodyPr>
          <a:lstStyle/>
          <a:p>
            <a:r>
              <a:rPr lang="en-US" sz="2400" dirty="0"/>
              <a:t>Command-Line</a:t>
            </a:r>
          </a:p>
          <a:p>
            <a:pPr marL="342900" indent="-342900">
              <a:buFont typeface="Arial" panose="020B0604020202020204" pitchFamily="34" charset="0"/>
              <a:buChar char="•"/>
            </a:pPr>
            <a:r>
              <a:rPr lang="en-US" sz="2000" dirty="0"/>
              <a:t>Azure PowerShell</a:t>
            </a:r>
          </a:p>
          <a:p>
            <a:pPr marL="342900" indent="-342900">
              <a:buFont typeface="Arial" panose="020B0604020202020204" pitchFamily="34" charset="0"/>
              <a:buChar char="•"/>
            </a:pPr>
            <a:r>
              <a:rPr lang="en-US" sz="2000" dirty="0"/>
              <a:t>Azure CLI</a:t>
            </a:r>
          </a:p>
        </p:txBody>
      </p:sp>
      <p:sp>
        <p:nvSpPr>
          <p:cNvPr id="5" name="Rectangle 4">
            <a:extLst>
              <a:ext uri="{FF2B5EF4-FFF2-40B4-BE49-F238E27FC236}">
                <a16:creationId xmlns:a16="http://schemas.microsoft.com/office/drawing/2014/main" id="{70C37AA4-4488-4FB3-B1AD-AC1AC10ED578}"/>
              </a:ext>
            </a:extLst>
          </p:cNvPr>
          <p:cNvSpPr/>
          <p:nvPr/>
        </p:nvSpPr>
        <p:spPr>
          <a:xfrm>
            <a:off x="6404224" y="2693734"/>
            <a:ext cx="2688894" cy="738664"/>
          </a:xfrm>
          <a:prstGeom prst="rect">
            <a:avLst/>
          </a:prstGeom>
        </p:spPr>
        <p:txBody>
          <a:bodyPr wrap="square">
            <a:spAutoFit/>
          </a:bodyPr>
          <a:lstStyle/>
          <a:p>
            <a:r>
              <a:rPr lang="en-US" sz="2400" dirty="0"/>
              <a:t>REST</a:t>
            </a:r>
            <a:endParaRPr lang="en-US" dirty="0"/>
          </a:p>
          <a:p>
            <a:pPr marL="285750" indent="-285750">
              <a:buFont typeface="Arial" panose="020B0604020202020204" pitchFamily="34" charset="0"/>
              <a:buChar char="•"/>
            </a:pPr>
            <a:r>
              <a:rPr lang="en-US" dirty="0"/>
              <a:t>REST API Reference</a:t>
            </a:r>
          </a:p>
        </p:txBody>
      </p:sp>
      <p:sp>
        <p:nvSpPr>
          <p:cNvPr id="6" name="Rectangle 5">
            <a:extLst>
              <a:ext uri="{FF2B5EF4-FFF2-40B4-BE49-F238E27FC236}">
                <a16:creationId xmlns:a16="http://schemas.microsoft.com/office/drawing/2014/main" id="{58F11CFA-B331-4922-B0BB-16709EE9A16E}"/>
              </a:ext>
            </a:extLst>
          </p:cNvPr>
          <p:cNvSpPr/>
          <p:nvPr/>
        </p:nvSpPr>
        <p:spPr>
          <a:xfrm>
            <a:off x="6270660" y="3774865"/>
            <a:ext cx="5666199" cy="2616101"/>
          </a:xfrm>
          <a:prstGeom prst="rect">
            <a:avLst/>
          </a:prstGeom>
        </p:spPr>
        <p:txBody>
          <a:bodyPr wrap="square">
            <a:spAutoFit/>
          </a:bodyPr>
          <a:lstStyle/>
          <a:p>
            <a:r>
              <a:rPr lang="en-US" sz="2400" dirty="0"/>
              <a:t>SQL Server Tools</a:t>
            </a:r>
          </a:p>
          <a:p>
            <a:pPr marL="342900" indent="-342900">
              <a:buFont typeface="Arial" panose="020B0604020202020204" pitchFamily="34" charset="0"/>
              <a:buChar char="•"/>
            </a:pPr>
            <a:r>
              <a:rPr lang="en-US" sz="2000" dirty="0"/>
              <a:t>SQL Server Tools</a:t>
            </a:r>
          </a:p>
          <a:p>
            <a:pPr marL="342900" indent="-342900">
              <a:buFont typeface="Arial" panose="020B0604020202020204" pitchFamily="34" charset="0"/>
              <a:buChar char="•"/>
            </a:pPr>
            <a:r>
              <a:rPr lang="en-US" sz="2000" dirty="0"/>
              <a:t>SQL Server Management Studio (SSMS)</a:t>
            </a:r>
          </a:p>
          <a:p>
            <a:pPr marL="342900" indent="-342900">
              <a:buFont typeface="Arial" panose="020B0604020202020204" pitchFamily="34" charset="0"/>
              <a:buChar char="•"/>
            </a:pPr>
            <a:r>
              <a:rPr lang="en-US" sz="2000" dirty="0"/>
              <a:t>SQL Server Data Tools (SSDT)</a:t>
            </a:r>
          </a:p>
          <a:p>
            <a:pPr marL="342900" indent="-342900">
              <a:buFont typeface="Arial" panose="020B0604020202020204" pitchFamily="34" charset="0"/>
              <a:buChar char="•"/>
            </a:pPr>
            <a:r>
              <a:rPr lang="en-US" sz="2000" dirty="0"/>
              <a:t>BCP</a:t>
            </a:r>
          </a:p>
          <a:p>
            <a:pPr marL="342900" indent="-342900">
              <a:buFont typeface="Arial" panose="020B0604020202020204" pitchFamily="34" charset="0"/>
              <a:buChar char="•"/>
            </a:pPr>
            <a:r>
              <a:rPr lang="en-US" sz="2000" dirty="0"/>
              <a:t>SQLCMD</a:t>
            </a:r>
          </a:p>
          <a:p>
            <a:pPr marL="342900" indent="-342900">
              <a:buFont typeface="Arial" panose="020B0604020202020204" pitchFamily="34" charset="0"/>
              <a:buChar char="•"/>
            </a:pPr>
            <a:r>
              <a:rPr lang="en-US" sz="2000" dirty="0" err="1"/>
              <a:t>SqlPackage</a:t>
            </a:r>
            <a:endParaRPr lang="en-US" sz="2000" dirty="0"/>
          </a:p>
          <a:p>
            <a:pPr marL="342900" indent="-342900">
              <a:buFont typeface="Arial" panose="020B0604020202020204" pitchFamily="34" charset="0"/>
              <a:buChar char="•"/>
            </a:pPr>
            <a:r>
              <a:rPr lang="en-US" sz="2000" dirty="0"/>
              <a:t>SQL Database Management Library package</a:t>
            </a:r>
          </a:p>
        </p:txBody>
      </p:sp>
      <p:sp>
        <p:nvSpPr>
          <p:cNvPr id="7" name="Rectangle 6">
            <a:extLst>
              <a:ext uri="{FF2B5EF4-FFF2-40B4-BE49-F238E27FC236}">
                <a16:creationId xmlns:a16="http://schemas.microsoft.com/office/drawing/2014/main" id="{BF13AF19-2973-42B7-B373-7C0D24BA5A58}"/>
              </a:ext>
            </a:extLst>
          </p:cNvPr>
          <p:cNvSpPr/>
          <p:nvPr/>
        </p:nvSpPr>
        <p:spPr>
          <a:xfrm>
            <a:off x="9319149" y="1343678"/>
            <a:ext cx="2617710" cy="2616101"/>
          </a:xfrm>
          <a:prstGeom prst="rect">
            <a:avLst/>
          </a:prstGeom>
        </p:spPr>
        <p:txBody>
          <a:bodyPr wrap="square">
            <a:spAutoFit/>
          </a:bodyPr>
          <a:lstStyle/>
          <a:p>
            <a:r>
              <a:rPr lang="en-US" sz="2400" dirty="0"/>
              <a:t>Languages</a:t>
            </a:r>
          </a:p>
          <a:p>
            <a:pPr marL="285750" indent="-285750">
              <a:buFont typeface="Arial" panose="020B0604020202020204" pitchFamily="34" charset="0"/>
              <a:buChar char="•"/>
            </a:pPr>
            <a:r>
              <a:rPr lang="en-US" sz="2000" dirty="0"/>
              <a:t>.NET</a:t>
            </a:r>
          </a:p>
          <a:p>
            <a:pPr marL="285750" indent="-285750">
              <a:buFont typeface="Arial" panose="020B0604020202020204" pitchFamily="34" charset="0"/>
              <a:buChar char="•"/>
            </a:pPr>
            <a:r>
              <a:rPr lang="en-US" sz="2000" dirty="0"/>
              <a:t>Java</a:t>
            </a:r>
          </a:p>
          <a:p>
            <a:pPr marL="285750" indent="-285750">
              <a:buFont typeface="Arial" panose="020B0604020202020204" pitchFamily="34" charset="0"/>
              <a:buChar char="•"/>
            </a:pPr>
            <a:r>
              <a:rPr lang="en-US" sz="2000" dirty="0"/>
              <a:t>Node.js</a:t>
            </a:r>
          </a:p>
          <a:p>
            <a:pPr marL="285750" indent="-285750">
              <a:buFont typeface="Arial" panose="020B0604020202020204" pitchFamily="34" charset="0"/>
              <a:buChar char="•"/>
            </a:pPr>
            <a:r>
              <a:rPr lang="en-US" sz="2000" dirty="0"/>
              <a:t>Python</a:t>
            </a:r>
          </a:p>
          <a:p>
            <a:pPr marL="285750" indent="-285750">
              <a:buFont typeface="Arial" panose="020B0604020202020204" pitchFamily="34" charset="0"/>
              <a:buChar char="•"/>
            </a:pPr>
            <a:r>
              <a:rPr lang="en-US" sz="2000" dirty="0"/>
              <a:t>Ruby</a:t>
            </a:r>
          </a:p>
          <a:p>
            <a:pPr marL="285750" indent="-285750">
              <a:buFont typeface="Arial" panose="020B0604020202020204" pitchFamily="34" charset="0"/>
              <a:buChar char="•"/>
            </a:pPr>
            <a:r>
              <a:rPr lang="en-US" sz="2000" dirty="0"/>
              <a:t>PHP</a:t>
            </a:r>
          </a:p>
          <a:p>
            <a:pPr marL="285750" indent="-285750">
              <a:buFont typeface="Arial" panose="020B0604020202020204" pitchFamily="34" charset="0"/>
              <a:buChar char="•"/>
            </a:pPr>
            <a:r>
              <a:rPr lang="en-US" sz="2000" dirty="0"/>
              <a:t>T-SQL</a:t>
            </a:r>
          </a:p>
        </p:txBody>
      </p:sp>
      <p:sp>
        <p:nvSpPr>
          <p:cNvPr id="8" name="Rectangle 7">
            <a:extLst>
              <a:ext uri="{FF2B5EF4-FFF2-40B4-BE49-F238E27FC236}">
                <a16:creationId xmlns:a16="http://schemas.microsoft.com/office/drawing/2014/main" id="{D73FCF80-DC22-4194-9AC4-A4DADB2C9559}"/>
              </a:ext>
            </a:extLst>
          </p:cNvPr>
          <p:cNvSpPr/>
          <p:nvPr/>
        </p:nvSpPr>
        <p:spPr bwMode="auto">
          <a:xfrm rot="845497">
            <a:off x="6808485" y="2525241"/>
            <a:ext cx="3519422" cy="72055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Azure</a:t>
            </a:r>
            <a:r>
              <a:rPr lang="en-US" sz="2400" dirty="0">
                <a:gradFill>
                  <a:gsLst>
                    <a:gs pos="0">
                      <a:srgbClr val="FFFFFF"/>
                    </a:gs>
                    <a:gs pos="100000">
                      <a:srgbClr val="FFFFFF"/>
                    </a:gs>
                  </a:gsLst>
                  <a:lin ang="5400000" scaled="0"/>
                </a:gradFill>
                <a:ea typeface="Segoe UI" pitchFamily="34" charset="0"/>
                <a:cs typeface="Segoe UI" pitchFamily="34" charset="0"/>
              </a:rPr>
              <a:t> </a:t>
            </a:r>
            <a:r>
              <a:rPr lang="en-US" sz="2400" b="1" dirty="0">
                <a:gradFill>
                  <a:gsLst>
                    <a:gs pos="0">
                      <a:srgbClr val="FFFFFF"/>
                    </a:gs>
                    <a:gs pos="100000">
                      <a:srgbClr val="FFFFFF"/>
                    </a:gs>
                  </a:gsLst>
                  <a:lin ang="5400000" scaled="0"/>
                </a:gradFill>
                <a:ea typeface="Segoe UI" pitchFamily="34" charset="0"/>
                <a:cs typeface="Segoe UI" pitchFamily="34" charset="0"/>
              </a:rPr>
              <a:t>Portal</a:t>
            </a:r>
          </a:p>
        </p:txBody>
      </p:sp>
      <p:sp>
        <p:nvSpPr>
          <p:cNvPr id="10" name="Rectangle 9">
            <a:extLst>
              <a:ext uri="{FF2B5EF4-FFF2-40B4-BE49-F238E27FC236}">
                <a16:creationId xmlns:a16="http://schemas.microsoft.com/office/drawing/2014/main" id="{190C23B5-8391-4516-B28E-A1E365EA7A1F}"/>
              </a:ext>
            </a:extLst>
          </p:cNvPr>
          <p:cNvSpPr/>
          <p:nvPr/>
        </p:nvSpPr>
        <p:spPr bwMode="auto">
          <a:xfrm rot="21215630">
            <a:off x="9125695" y="3825810"/>
            <a:ext cx="2441249" cy="72055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err="1">
                <a:gradFill>
                  <a:gsLst>
                    <a:gs pos="0">
                      <a:srgbClr val="FFFFFF"/>
                    </a:gs>
                    <a:gs pos="100000">
                      <a:srgbClr val="FFFFFF"/>
                    </a:gs>
                  </a:gsLst>
                  <a:lin ang="5400000" scaled="0"/>
                </a:gradFill>
                <a:ea typeface="Segoe UI" pitchFamily="34" charset="0"/>
                <a:cs typeface="Segoe UI" pitchFamily="34" charset="0"/>
              </a:rPr>
              <a:t>VSCode</a:t>
            </a:r>
            <a:endParaRPr lang="en-US" sz="2400" b="1"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078EA7B7-18DA-4AB4-8359-273C393A0CF1}"/>
              </a:ext>
            </a:extLst>
          </p:cNvPr>
          <p:cNvSpPr/>
          <p:nvPr/>
        </p:nvSpPr>
        <p:spPr bwMode="auto">
          <a:xfrm rot="851282">
            <a:off x="8008933" y="5259026"/>
            <a:ext cx="3168758" cy="72055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Visual Studio</a:t>
            </a:r>
          </a:p>
        </p:txBody>
      </p:sp>
    </p:spTree>
    <p:extLst>
      <p:ext uri="{BB962C8B-B14F-4D97-AF65-F5344CB8AC3E}">
        <p14:creationId xmlns:p14="http://schemas.microsoft.com/office/powerpoint/2010/main" val="36777089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par>
                          <p:cTn id="19" fill="hold">
                            <p:stCondLst>
                              <p:cond delay="0"/>
                            </p:stCondLst>
                            <p:childTnLst>
                              <p:par>
                                <p:cTn id="20" presetID="22" presetClass="entr" presetSubtype="4"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childTnLst>
                          </p:cTn>
                        </p:par>
                        <p:par>
                          <p:cTn id="23" fill="hold">
                            <p:stCondLst>
                              <p:cond delay="500"/>
                            </p:stCondLst>
                            <p:childTnLst>
                              <p:par>
                                <p:cTn id="24" presetID="22" presetClass="entr" presetSubtype="4"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down)">
                                      <p:cBhvr>
                                        <p:cTn id="26" dur="500"/>
                                        <p:tgtEl>
                                          <p:spTgt spid="11"/>
                                        </p:tgtEl>
                                      </p:cBhvr>
                                    </p:animEffect>
                                  </p:childTnLst>
                                </p:cTn>
                              </p:par>
                            </p:childTnLst>
                          </p:cTn>
                        </p:par>
                        <p:par>
                          <p:cTn id="27" fill="hold">
                            <p:stCondLst>
                              <p:cond delay="1000"/>
                            </p:stCondLst>
                            <p:childTnLst>
                              <p:par>
                                <p:cTn id="28" presetID="22" presetClass="entr" presetSubtype="4"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down)">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animBg="1"/>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azure data platform">
            <a:extLst>
              <a:ext uri="{FF2B5EF4-FFF2-40B4-BE49-F238E27FC236}">
                <a16:creationId xmlns:a16="http://schemas.microsoft.com/office/drawing/2014/main" id="{5FCDBEC1-B864-4660-85EC-DF00BB5374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85788"/>
            <a:ext cx="12192000" cy="5684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199893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3921" dirty="0"/>
              <a:t>Explore the database created by the application. Learn how to connect, explore and see some tools.</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bwMode="auto">
          <a:xfrm>
            <a:off x="606501" y="2451047"/>
            <a:ext cx="2322616" cy="3975975"/>
          </a:xfrm>
          <a:prstGeom prst="rect">
            <a:avLst/>
          </a:prstGeom>
          <a:solidFill>
            <a:schemeClr val="bg1">
              <a:alpha val="55000"/>
            </a:schemeClr>
          </a:solidFill>
          <a:ln>
            <a:solidFill>
              <a:srgbClr val="00BCF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Choose your language and platform</a:t>
            </a:r>
            <a:endParaRPr lang="en-US" sz="4800" dirty="0">
              <a:solidFill>
                <a:srgbClr val="0078D7"/>
              </a:solidFill>
              <a:latin typeface="Segoe UI Light" panose="020B0502040204020203" pitchFamily="34" charset="0"/>
              <a:cs typeface="Segoe UI Light" panose="020B0502040204020203" pitchFamily="34" charset="0"/>
            </a:endParaRPr>
          </a:p>
        </p:txBody>
      </p:sp>
      <p:sp>
        <p:nvSpPr>
          <p:cNvPr id="3" name="Text Placeholder 2"/>
          <p:cNvSpPr>
            <a:spLocks noGrp="1"/>
          </p:cNvSpPr>
          <p:nvPr>
            <p:ph type="body" sz="quarter" idx="11"/>
          </p:nvPr>
        </p:nvSpPr>
        <p:spPr>
          <a:xfrm>
            <a:off x="7457932" y="1956555"/>
            <a:ext cx="4324907" cy="4865947"/>
          </a:xfrm>
        </p:spPr>
        <p:txBody>
          <a:bodyPr/>
          <a:lstStyle/>
          <a:p>
            <a:pPr marL="228600" indent="-228600">
              <a:spcBef>
                <a:spcPts val="1800"/>
              </a:spcBef>
            </a:pPr>
            <a:r>
              <a:rPr lang="en-US" dirty="0">
                <a:latin typeface="Segoe UI Light" panose="020B0502040204020203" pitchFamily="34" charset="0"/>
                <a:cs typeface="Segoe UI Light" panose="020B0502040204020203" pitchFamily="34" charset="0"/>
              </a:rPr>
              <a:t>Supports frameworks such as Entity Framework, Hibernate, Ruby on Rails, and Django.</a:t>
            </a:r>
          </a:p>
          <a:p>
            <a:pPr marL="228600" indent="-228600">
              <a:spcBef>
                <a:spcPts val="1800"/>
              </a:spcBef>
            </a:pPr>
            <a:r>
              <a:rPr lang="en-US" dirty="0">
                <a:latin typeface="Segoe UI Light" panose="020B0502040204020203" pitchFamily="34" charset="0"/>
                <a:cs typeface="Segoe UI Light" panose="020B0502040204020203" pitchFamily="34" charset="0"/>
              </a:rPr>
              <a:t>Develop on Windows, Linux, or Mac</a:t>
            </a:r>
          </a:p>
          <a:p>
            <a:pPr marL="228600" indent="-228600">
              <a:spcBef>
                <a:spcPts val="1800"/>
              </a:spcBef>
            </a:pPr>
            <a:r>
              <a:rPr lang="en-US" dirty="0">
                <a:latin typeface="Segoe UI Light" panose="020B0502040204020203" pitchFamily="34" charset="0"/>
                <a:cs typeface="Segoe UI Light" panose="020B0502040204020203" pitchFamily="34" charset="0"/>
              </a:rPr>
              <a:t>Leverage SQL Server &amp;</a:t>
            </a:r>
            <a:br>
              <a:rPr lang="en-US" dirty="0">
                <a:latin typeface="Segoe UI Light" panose="020B0502040204020203" pitchFamily="34" charset="0"/>
                <a:cs typeface="Segoe UI Light" panose="020B0502040204020203" pitchFamily="34" charset="0"/>
              </a:rPr>
            </a:br>
            <a:r>
              <a:rPr lang="en-US" dirty="0">
                <a:latin typeface="Segoe UI Light" panose="020B0502040204020203" pitchFamily="34" charset="0"/>
                <a:cs typeface="Segoe UI Light" panose="020B0502040204020203" pitchFamily="34" charset="0"/>
              </a:rPr>
              <a:t>Visual Studio skills and tools across on-premises and</a:t>
            </a:r>
            <a:br>
              <a:rPr lang="en-US" dirty="0">
                <a:latin typeface="Segoe UI Light" panose="020B0502040204020203" pitchFamily="34" charset="0"/>
                <a:cs typeface="Segoe UI Light" panose="020B0502040204020203" pitchFamily="34" charset="0"/>
              </a:rPr>
            </a:br>
            <a:r>
              <a:rPr lang="en-US" dirty="0">
                <a:latin typeface="Segoe UI Light" panose="020B0502040204020203" pitchFamily="34" charset="0"/>
                <a:cs typeface="Segoe UI Light" panose="020B0502040204020203" pitchFamily="34" charset="0"/>
              </a:rPr>
              <a:t>Azure environments</a:t>
            </a:r>
          </a:p>
        </p:txBody>
      </p:sp>
      <p:sp>
        <p:nvSpPr>
          <p:cNvPr id="16" name="TextBox 15"/>
          <p:cNvSpPr txBox="1"/>
          <p:nvPr/>
        </p:nvSpPr>
        <p:spPr>
          <a:xfrm>
            <a:off x="606501" y="2050989"/>
            <a:ext cx="2321694" cy="338554"/>
          </a:xfrm>
          <a:prstGeom prst="rect">
            <a:avLst/>
          </a:prstGeom>
          <a:noFill/>
        </p:spPr>
        <p:txBody>
          <a:bodyPr wrap="square" rtlCol="0">
            <a:spAutoFit/>
          </a:bodyPr>
          <a:lstStyle/>
          <a:p>
            <a:pPr algn="ctr" defTabSz="913601">
              <a:defRPr/>
            </a:pPr>
            <a:r>
              <a:rPr lang="en-US" sz="1600" dirty="0">
                <a:solidFill>
                  <a:srgbClr val="0078D7"/>
                </a:solidFill>
                <a:cs typeface="Segoe UI Semibold" panose="020B0702040204020203" pitchFamily="34" charset="0"/>
              </a:rPr>
              <a:t>Popular app languages</a:t>
            </a:r>
          </a:p>
        </p:txBody>
      </p:sp>
      <p:sp>
        <p:nvSpPr>
          <p:cNvPr id="11" name="TextBox 10"/>
          <p:cNvSpPr txBox="1"/>
          <p:nvPr/>
        </p:nvSpPr>
        <p:spPr>
          <a:xfrm>
            <a:off x="4706292" y="2050989"/>
            <a:ext cx="2339520" cy="338554"/>
          </a:xfrm>
          <a:prstGeom prst="rect">
            <a:avLst/>
          </a:prstGeom>
          <a:noFill/>
        </p:spPr>
        <p:txBody>
          <a:bodyPr wrap="square" rtlCol="0">
            <a:spAutoFit/>
          </a:bodyPr>
          <a:lstStyle/>
          <a:p>
            <a:pPr algn="ctr" defTabSz="913601">
              <a:defRPr/>
            </a:pPr>
            <a:r>
              <a:rPr lang="en-US" sz="1600" dirty="0">
                <a:solidFill>
                  <a:srgbClr val="0078D7"/>
                </a:solidFill>
                <a:cs typeface="Segoe UI Semibold" panose="020B0702040204020203" pitchFamily="34" charset="0"/>
              </a:rPr>
              <a:t>Popular platforms</a:t>
            </a:r>
          </a:p>
        </p:txBody>
      </p:sp>
      <p:grpSp>
        <p:nvGrpSpPr>
          <p:cNvPr id="12" name="Group 11"/>
          <p:cNvGrpSpPr/>
          <p:nvPr/>
        </p:nvGrpSpPr>
        <p:grpSpPr>
          <a:xfrm>
            <a:off x="5180565" y="4034926"/>
            <a:ext cx="1390974" cy="797924"/>
            <a:chOff x="3007641" y="4852902"/>
            <a:chExt cx="1726594" cy="990451"/>
          </a:xfrm>
        </p:grpSpPr>
        <p:sp>
          <p:nvSpPr>
            <p:cNvPr id="24" name="Rectangle 12"/>
            <p:cNvSpPr>
              <a:spLocks noChangeArrowheads="1"/>
            </p:cNvSpPr>
            <p:nvPr/>
          </p:nvSpPr>
          <p:spPr bwMode="auto">
            <a:xfrm>
              <a:off x="3201716" y="4852902"/>
              <a:ext cx="1338445" cy="905682"/>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Rectangle 14"/>
            <p:cNvSpPr>
              <a:spLocks noChangeArrowheads="1"/>
            </p:cNvSpPr>
            <p:nvPr/>
          </p:nvSpPr>
          <p:spPr bwMode="auto">
            <a:xfrm>
              <a:off x="3248561" y="4922056"/>
              <a:ext cx="1244754" cy="798606"/>
            </a:xfrm>
            <a:prstGeom prst="rect">
              <a:avLst/>
            </a:prstGeom>
            <a:solidFill>
              <a:srgbClr val="A8A8A8"/>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9" name="Freeform 15"/>
            <p:cNvSpPr>
              <a:spLocks/>
            </p:cNvSpPr>
            <p:nvPr/>
          </p:nvSpPr>
          <p:spPr bwMode="auto">
            <a:xfrm>
              <a:off x="3007641" y="5774199"/>
              <a:ext cx="1726594" cy="69154"/>
            </a:xfrm>
            <a:custGeom>
              <a:avLst/>
              <a:gdLst>
                <a:gd name="T0" fmla="*/ 0 w 449"/>
                <a:gd name="T1" fmla="*/ 0 h 18"/>
                <a:gd name="T2" fmla="*/ 0 w 449"/>
                <a:gd name="T3" fmla="*/ 1 h 18"/>
                <a:gd name="T4" fmla="*/ 17 w 449"/>
                <a:gd name="T5" fmla="*/ 18 h 18"/>
                <a:gd name="T6" fmla="*/ 433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8" y="18"/>
                    <a:pt x="17" y="18"/>
                  </a:cubicBezTo>
                  <a:cubicBezTo>
                    <a:pt x="433" y="18"/>
                    <a:pt x="433" y="18"/>
                    <a:pt x="433" y="18"/>
                  </a:cubicBezTo>
                  <a:cubicBezTo>
                    <a:pt x="442" y="18"/>
                    <a:pt x="449" y="10"/>
                    <a:pt x="449" y="1"/>
                  </a:cubicBezTo>
                  <a:cubicBezTo>
                    <a:pt x="449" y="0"/>
                    <a:pt x="449" y="0"/>
                    <a:pt x="449" y="0"/>
                  </a:cubicBezTo>
                  <a:lnTo>
                    <a:pt x="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Freeform 80"/>
            <p:cNvSpPr>
              <a:spLocks/>
            </p:cNvSpPr>
            <p:nvPr/>
          </p:nvSpPr>
          <p:spPr bwMode="auto">
            <a:xfrm>
              <a:off x="3657757" y="5042081"/>
              <a:ext cx="426363" cy="526455"/>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noAutofit/>
            </a:bodyPr>
            <a:lstStyle/>
            <a:p>
              <a:endParaRPr lang="en-US" dirty="0"/>
            </a:p>
          </p:txBody>
        </p:sp>
      </p:grpSp>
      <p:grpSp>
        <p:nvGrpSpPr>
          <p:cNvPr id="10" name="Group 9"/>
          <p:cNvGrpSpPr/>
          <p:nvPr/>
        </p:nvGrpSpPr>
        <p:grpSpPr>
          <a:xfrm>
            <a:off x="5180565" y="2860493"/>
            <a:ext cx="1390974" cy="797924"/>
            <a:chOff x="904051" y="4852902"/>
            <a:chExt cx="1726594" cy="990451"/>
          </a:xfrm>
        </p:grpSpPr>
        <p:sp>
          <p:nvSpPr>
            <p:cNvPr id="30" name="Rectangle 16"/>
            <p:cNvSpPr>
              <a:spLocks noChangeArrowheads="1"/>
            </p:cNvSpPr>
            <p:nvPr/>
          </p:nvSpPr>
          <p:spPr bwMode="auto">
            <a:xfrm>
              <a:off x="1099241" y="4852902"/>
              <a:ext cx="1336215" cy="905682"/>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Rectangle 18"/>
            <p:cNvSpPr>
              <a:spLocks noChangeArrowheads="1"/>
            </p:cNvSpPr>
            <p:nvPr/>
          </p:nvSpPr>
          <p:spPr bwMode="auto">
            <a:xfrm>
              <a:off x="1142741" y="4922056"/>
              <a:ext cx="1249215" cy="798606"/>
            </a:xfrm>
            <a:prstGeom prst="rect">
              <a:avLst/>
            </a:prstGeom>
            <a:solidFill>
              <a:srgbClr val="0078D7"/>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33" name="Freeform 19"/>
            <p:cNvSpPr>
              <a:spLocks/>
            </p:cNvSpPr>
            <p:nvPr/>
          </p:nvSpPr>
          <p:spPr bwMode="auto">
            <a:xfrm>
              <a:off x="904051" y="5774199"/>
              <a:ext cx="1726594" cy="69154"/>
            </a:xfrm>
            <a:custGeom>
              <a:avLst/>
              <a:gdLst>
                <a:gd name="T0" fmla="*/ 0 w 449"/>
                <a:gd name="T1" fmla="*/ 0 h 18"/>
                <a:gd name="T2" fmla="*/ 0 w 449"/>
                <a:gd name="T3" fmla="*/ 1 h 18"/>
                <a:gd name="T4" fmla="*/ 16 w 449"/>
                <a:gd name="T5" fmla="*/ 18 h 18"/>
                <a:gd name="T6" fmla="*/ 432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7" y="18"/>
                    <a:pt x="16" y="18"/>
                  </a:cubicBezTo>
                  <a:cubicBezTo>
                    <a:pt x="432" y="18"/>
                    <a:pt x="432" y="18"/>
                    <a:pt x="432" y="18"/>
                  </a:cubicBezTo>
                  <a:cubicBezTo>
                    <a:pt x="441" y="18"/>
                    <a:pt x="449" y="10"/>
                    <a:pt x="449" y="1"/>
                  </a:cubicBezTo>
                  <a:cubicBezTo>
                    <a:pt x="449" y="0"/>
                    <a:pt x="449" y="0"/>
                    <a:pt x="449" y="0"/>
                  </a:cubicBezTo>
                  <a:lnTo>
                    <a:pt x="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63"/>
            <p:cNvSpPr>
              <a:spLocks noChangeAspect="1" noEditPoints="1"/>
            </p:cNvSpPr>
            <p:nvPr/>
          </p:nvSpPr>
          <p:spPr bwMode="black">
            <a:xfrm>
              <a:off x="1508018" y="5066286"/>
              <a:ext cx="518660" cy="516554"/>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pic>
        <p:nvPicPr>
          <p:cNvPr id="6" name="Picture 4" descr="http://www.jbase.com/new/products/images/java.png"/>
          <p:cNvPicPr>
            <a:picLocks noChangeAspect="1" noChangeArrowheads="1"/>
          </p:cNvPicPr>
          <p:nvPr/>
        </p:nvPicPr>
        <p:blipFill>
          <a:blip r:embed="rId3" cstate="print">
            <a:extLst/>
          </a:blip>
          <a:srcRect/>
          <a:stretch>
            <a:fillRect/>
          </a:stretch>
        </p:blipFill>
        <p:spPr bwMode="auto">
          <a:xfrm>
            <a:off x="1583746" y="2690471"/>
            <a:ext cx="316242" cy="622920"/>
          </a:xfrm>
          <a:prstGeom prst="rect">
            <a:avLst/>
          </a:prstGeom>
        </p:spPr>
      </p:pic>
      <p:pic>
        <p:nvPicPr>
          <p:cNvPr id="7" name="Picture 6" descr="PHP.png"/>
          <p:cNvPicPr>
            <a:picLocks noChangeAspect="1"/>
          </p:cNvPicPr>
          <p:nvPr/>
        </p:nvPicPr>
        <p:blipFill>
          <a:blip r:embed="rId4" cstate="print">
            <a:extLst/>
          </a:blip>
          <a:stretch>
            <a:fillRect/>
          </a:stretch>
        </p:blipFill>
        <p:spPr>
          <a:xfrm>
            <a:off x="1367461" y="4896558"/>
            <a:ext cx="748815" cy="415764"/>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08484" y="4312102"/>
            <a:ext cx="866766" cy="241897"/>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04684" y="5654879"/>
            <a:ext cx="474367" cy="544519"/>
          </a:xfrm>
          <a:prstGeom prst="rect">
            <a:avLst/>
          </a:prstGeom>
        </p:spPr>
      </p:pic>
      <p:pic>
        <p:nvPicPr>
          <p:cNvPr id="4098" name="Picture 2" descr="https://upload.wikimedia.org/wikipedia/commons/thumb/f/f8/Python_logo_and_wordmark.svg/486px-Python_logo_and_wordmark.svg.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00980" y="3652483"/>
            <a:ext cx="1081775" cy="320529"/>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5180565" y="5387360"/>
            <a:ext cx="1390974" cy="797924"/>
            <a:chOff x="5055462" y="4852902"/>
            <a:chExt cx="1726594" cy="990451"/>
          </a:xfrm>
        </p:grpSpPr>
        <p:sp>
          <p:nvSpPr>
            <p:cNvPr id="43" name="Rectangle 12"/>
            <p:cNvSpPr>
              <a:spLocks noChangeArrowheads="1"/>
            </p:cNvSpPr>
            <p:nvPr/>
          </p:nvSpPr>
          <p:spPr bwMode="auto">
            <a:xfrm>
              <a:off x="5249537" y="4852902"/>
              <a:ext cx="1338445" cy="905682"/>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Rectangle 14"/>
            <p:cNvSpPr>
              <a:spLocks noChangeArrowheads="1"/>
            </p:cNvSpPr>
            <p:nvPr/>
          </p:nvSpPr>
          <p:spPr bwMode="auto">
            <a:xfrm>
              <a:off x="5296382" y="4922056"/>
              <a:ext cx="1244754" cy="798606"/>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6" name="Freeform 15"/>
            <p:cNvSpPr>
              <a:spLocks/>
            </p:cNvSpPr>
            <p:nvPr/>
          </p:nvSpPr>
          <p:spPr bwMode="auto">
            <a:xfrm>
              <a:off x="5055462" y="5774199"/>
              <a:ext cx="1726594" cy="69154"/>
            </a:xfrm>
            <a:custGeom>
              <a:avLst/>
              <a:gdLst>
                <a:gd name="T0" fmla="*/ 0 w 449"/>
                <a:gd name="T1" fmla="*/ 0 h 18"/>
                <a:gd name="T2" fmla="*/ 0 w 449"/>
                <a:gd name="T3" fmla="*/ 1 h 18"/>
                <a:gd name="T4" fmla="*/ 17 w 449"/>
                <a:gd name="T5" fmla="*/ 18 h 18"/>
                <a:gd name="T6" fmla="*/ 433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8" y="18"/>
                    <a:pt x="17" y="18"/>
                  </a:cubicBezTo>
                  <a:cubicBezTo>
                    <a:pt x="433" y="18"/>
                    <a:pt x="433" y="18"/>
                    <a:pt x="433" y="18"/>
                  </a:cubicBezTo>
                  <a:cubicBezTo>
                    <a:pt x="442" y="18"/>
                    <a:pt x="449" y="10"/>
                    <a:pt x="449" y="1"/>
                  </a:cubicBezTo>
                  <a:cubicBezTo>
                    <a:pt x="449" y="0"/>
                    <a:pt x="449" y="0"/>
                    <a:pt x="449" y="0"/>
                  </a:cubicBezTo>
                  <a:lnTo>
                    <a:pt x="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7" name="Picture 2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668238" y="5019604"/>
              <a:ext cx="501043" cy="586584"/>
            </a:xfrm>
            <a:prstGeom prst="rect">
              <a:avLst/>
            </a:prstGeom>
          </p:spPr>
        </p:pic>
      </p:grpSp>
      <p:cxnSp>
        <p:nvCxnSpPr>
          <p:cNvPr id="35" name="Straight Connector 34"/>
          <p:cNvCxnSpPr>
            <a:endCxn id="31" idx="3"/>
          </p:cNvCxnSpPr>
          <p:nvPr/>
        </p:nvCxnSpPr>
        <p:spPr>
          <a:xfrm flipH="1">
            <a:off x="2929117" y="3257055"/>
            <a:ext cx="2177602" cy="1181980"/>
          </a:xfrm>
          <a:prstGeom prst="line">
            <a:avLst/>
          </a:prstGeom>
          <a:ln>
            <a:solidFill>
              <a:srgbClr val="00BCF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endCxn id="31" idx="3"/>
          </p:cNvCxnSpPr>
          <p:nvPr/>
        </p:nvCxnSpPr>
        <p:spPr>
          <a:xfrm flipH="1">
            <a:off x="2929117" y="4412323"/>
            <a:ext cx="2251448" cy="26712"/>
          </a:xfrm>
          <a:prstGeom prst="line">
            <a:avLst/>
          </a:prstGeom>
          <a:ln>
            <a:solidFill>
              <a:srgbClr val="00BCF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endCxn id="31" idx="3"/>
          </p:cNvCxnSpPr>
          <p:nvPr/>
        </p:nvCxnSpPr>
        <p:spPr>
          <a:xfrm flipH="1" flipV="1">
            <a:off x="2929117" y="4439035"/>
            <a:ext cx="2188208" cy="1291139"/>
          </a:xfrm>
          <a:prstGeom prst="line">
            <a:avLst/>
          </a:prstGeom>
          <a:ln>
            <a:solidFill>
              <a:srgbClr val="00BCF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726562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solidFill>
                  <a:schemeClr val="tx1"/>
                </a:solidFill>
                <a:ea typeface="+mj-ea"/>
                <a:cs typeface="+mj-cs"/>
              </a:rPr>
              <a:t>Connect with what you already know </a:t>
            </a:r>
          </a:p>
        </p:txBody>
      </p:sp>
      <p:sp>
        <p:nvSpPr>
          <p:cNvPr id="67" name="Rectangle 66"/>
          <p:cNvSpPr/>
          <p:nvPr/>
        </p:nvSpPr>
        <p:spPr>
          <a:xfrm>
            <a:off x="1421692" y="4782913"/>
            <a:ext cx="1649161" cy="1310985"/>
          </a:xfrm>
          <a:prstGeom prst="rect">
            <a:avLst/>
          </a:prstGeom>
          <a:solidFill>
            <a:srgbClr val="BAD80A"/>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Java</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9" name="Rectangle 68"/>
          <p:cNvSpPr/>
          <p:nvPr/>
        </p:nvSpPr>
        <p:spPr>
          <a:xfrm>
            <a:off x="3148204" y="4782913"/>
            <a:ext cx="1129971" cy="1310985"/>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C/C++</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0" name="Rectangle 69"/>
          <p:cNvSpPr/>
          <p:nvPr/>
        </p:nvSpPr>
        <p:spPr>
          <a:xfrm>
            <a:off x="4358376" y="4782913"/>
            <a:ext cx="1715393" cy="1310985"/>
          </a:xfrm>
          <a:prstGeom prst="rect">
            <a:avLst/>
          </a:prstGeom>
          <a:solidFill>
            <a:srgbClr val="107C1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PHP</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6" name="Rectangle 75"/>
          <p:cNvSpPr/>
          <p:nvPr/>
        </p:nvSpPr>
        <p:spPr>
          <a:xfrm>
            <a:off x="224247" y="4782913"/>
            <a:ext cx="1129971" cy="1310985"/>
          </a:xfrm>
          <a:prstGeom prst="rect">
            <a:avLst/>
          </a:prstGeom>
          <a:solidFill>
            <a:srgbClr val="00BCF2"/>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C#</a:t>
            </a:r>
          </a:p>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VB.NET</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9" name="Rectangle 78"/>
          <p:cNvSpPr/>
          <p:nvPr/>
        </p:nvSpPr>
        <p:spPr>
          <a:xfrm>
            <a:off x="8543763" y="4782913"/>
            <a:ext cx="1654892" cy="1310985"/>
          </a:xfrm>
          <a:prstGeom prst="rect">
            <a:avLst/>
          </a:prstGeom>
          <a:solidFill>
            <a:srgbClr val="004B1C"/>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Python</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83" name="Rectangle 82"/>
          <p:cNvSpPr/>
          <p:nvPr/>
        </p:nvSpPr>
        <p:spPr>
          <a:xfrm>
            <a:off x="6154559" y="4782913"/>
            <a:ext cx="2318169" cy="1310985"/>
          </a:xfrm>
          <a:prstGeom prst="rect">
            <a:avLst/>
          </a:prstGeom>
          <a:solidFill>
            <a:srgbClr val="00205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JavaScript</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85" name="Rectangle 84"/>
          <p:cNvSpPr/>
          <p:nvPr/>
        </p:nvSpPr>
        <p:spPr>
          <a:xfrm>
            <a:off x="10272853" y="4782913"/>
            <a:ext cx="1652227" cy="1310985"/>
          </a:xfrm>
          <a:prstGeom prst="rect">
            <a:avLst/>
          </a:prstGeom>
          <a:solidFill>
            <a:srgbClr val="FF8C00"/>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Ruby</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10" name="Group 9"/>
          <p:cNvGrpSpPr/>
          <p:nvPr/>
        </p:nvGrpSpPr>
        <p:grpSpPr>
          <a:xfrm>
            <a:off x="224247" y="1993494"/>
            <a:ext cx="11700622" cy="971523"/>
            <a:chOff x="224247" y="1307150"/>
            <a:chExt cx="11700622" cy="971523"/>
          </a:xfrm>
        </p:grpSpPr>
        <p:sp>
          <p:nvSpPr>
            <p:cNvPr id="77" name="Rectangle 76"/>
            <p:cNvSpPr/>
            <p:nvPr/>
          </p:nvSpPr>
          <p:spPr>
            <a:xfrm>
              <a:off x="224247" y="1307150"/>
              <a:ext cx="11700622" cy="971523"/>
            </a:xfrm>
            <a:prstGeom prst="rect">
              <a:avLst/>
            </a:prstGeom>
            <a:solidFill>
              <a:srgbClr val="0078D7"/>
            </a:solidFill>
            <a:ln w="12700" cap="flat" cmpd="sng" algn="ctr">
              <a:noFill/>
              <a:prstDash val="solid"/>
              <a:miter lim="800000"/>
            </a:ln>
            <a:effectLst/>
          </p:spPr>
          <p:txBody>
            <a:bodyPr wrap="square" rtlCol="0" anchor="ctr">
              <a:noAutofit/>
            </a:bodyPr>
            <a:lstStyle/>
            <a:p>
              <a:pPr algn="ctr" defTabSz="896386">
                <a:defRPr/>
              </a:pPr>
              <a:r>
                <a:rPr lang="en-US" sz="2400" kern="0" dirty="0">
                  <a:solidFill>
                    <a:srgbClr val="FFFFFF"/>
                  </a:solidFill>
                  <a:latin typeface="+mj-lt"/>
                  <a:ea typeface="Times New Roman" panose="02020603050405020304" pitchFamily="18" charset="0"/>
                </a:rPr>
                <a:t>SQL Server             Azure SQL DB           </a:t>
              </a:r>
              <a:r>
                <a:rPr lang="en-US" sz="2400" kern="0" dirty="0">
                  <a:solidFill>
                    <a:srgbClr val="FFFFFF"/>
                  </a:solidFill>
                  <a:ea typeface="Times New Roman" panose="02020603050405020304" pitchFamily="18" charset="0"/>
                </a:rPr>
                <a:t>  	</a:t>
              </a:r>
              <a:r>
                <a:rPr lang="en-US" sz="2400" kern="0" dirty="0">
                  <a:solidFill>
                    <a:srgbClr val="FFFFFF"/>
                  </a:solidFill>
                  <a:latin typeface="+mj-lt"/>
                  <a:ea typeface="Times New Roman" panose="02020603050405020304" pitchFamily="18" charset="0"/>
                </a:rPr>
                <a:t>Azure SQL DW</a:t>
              </a:r>
              <a:endParaRPr lang="en-US" sz="2400" kern="0" dirty="0">
                <a:solidFill>
                  <a:prstClr val="white"/>
                </a:solidFill>
                <a:latin typeface="+mj-lt"/>
                <a:ea typeface="Times New Roman" panose="02020603050405020304" pitchFamily="18" charset="0"/>
              </a:endParaRPr>
            </a:p>
          </p:txBody>
        </p:sp>
        <p:sp>
          <p:nvSpPr>
            <p:cNvPr id="63" name="Freeform 62"/>
            <p:cNvSpPr/>
            <p:nvPr/>
          </p:nvSpPr>
          <p:spPr bwMode="auto">
            <a:xfrm>
              <a:off x="1483905" y="1537559"/>
              <a:ext cx="398194" cy="510704"/>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274"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4" name="TextBox 63"/>
            <p:cNvSpPr txBox="1"/>
            <p:nvPr/>
          </p:nvSpPr>
          <p:spPr>
            <a:xfrm>
              <a:off x="3948587" y="1537559"/>
              <a:ext cx="531230" cy="582352"/>
            </a:xfrm>
            <a:custGeom>
              <a:avLst/>
              <a:gdLst>
                <a:gd name="connsiteX0" fmla="*/ 2615664 w 3654515"/>
                <a:gd name="connsiteY0" fmla="*/ 2534931 h 4006207"/>
                <a:gd name="connsiteX1" fmla="*/ 1960582 w 3654515"/>
                <a:gd name="connsiteY1" fmla="*/ 3034209 h 4006207"/>
                <a:gd name="connsiteX2" fmla="*/ 1338741 w 3654515"/>
                <a:gd name="connsiteY2" fmla="*/ 3425023 h 4006207"/>
                <a:gd name="connsiteX3" fmla="*/ 1731746 w 3654515"/>
                <a:gd name="connsiteY3" fmla="*/ 3891938 h 4006207"/>
                <a:gd name="connsiteX4" fmla="*/ 1776343 w 3654515"/>
                <a:gd name="connsiteY4" fmla="*/ 3896192 h 4006207"/>
                <a:gd name="connsiteX5" fmla="*/ 1804775 w 3654515"/>
                <a:gd name="connsiteY5" fmla="*/ 3901622 h 4006207"/>
                <a:gd name="connsiteX6" fmla="*/ 3274309 w 3654515"/>
                <a:gd name="connsiteY6" fmla="*/ 3901622 h 4006207"/>
                <a:gd name="connsiteX7" fmla="*/ 3279764 w 3654515"/>
                <a:gd name="connsiteY7" fmla="*/ 3900582 h 4006207"/>
                <a:gd name="connsiteX8" fmla="*/ 3285213 w 3654515"/>
                <a:gd name="connsiteY8" fmla="*/ 3901622 h 4006207"/>
                <a:gd name="connsiteX9" fmla="*/ 3560897 w 3654515"/>
                <a:gd name="connsiteY9" fmla="*/ 3646315 h 4006207"/>
                <a:gd name="connsiteX10" fmla="*/ 3253200 w 3654515"/>
                <a:gd name="connsiteY10" fmla="*/ 3434254 h 4006207"/>
                <a:gd name="connsiteX11" fmla="*/ 3272188 w 3654515"/>
                <a:gd name="connsiteY11" fmla="*/ 3231989 h 4006207"/>
                <a:gd name="connsiteX12" fmla="*/ 2615664 w 3654515"/>
                <a:gd name="connsiteY12" fmla="*/ 2534931 h 4006207"/>
                <a:gd name="connsiteX13" fmla="*/ 2610633 w 3654515"/>
                <a:gd name="connsiteY13" fmla="*/ 2448880 h 4006207"/>
                <a:gd name="connsiteX14" fmla="*/ 3372712 w 3654515"/>
                <a:gd name="connsiteY14" fmla="*/ 3227544 h 4006207"/>
                <a:gd name="connsiteX15" fmla="*/ 3352240 w 3654515"/>
                <a:gd name="connsiteY15" fmla="*/ 3365886 h 4006207"/>
                <a:gd name="connsiteX16" fmla="*/ 3457751 w 3654515"/>
                <a:gd name="connsiteY16" fmla="*/ 3387188 h 4006207"/>
                <a:gd name="connsiteX17" fmla="*/ 3654515 w 3654515"/>
                <a:gd name="connsiteY17" fmla="*/ 3684038 h 4006207"/>
                <a:gd name="connsiteX18" fmla="*/ 3332349 w 3654515"/>
                <a:gd name="connsiteY18" fmla="*/ 4006204 h 4006207"/>
                <a:gd name="connsiteX19" fmla="*/ 3326473 w 3654515"/>
                <a:gd name="connsiteY19" fmla="*/ 4005021 h 4006207"/>
                <a:gd name="connsiteX20" fmla="*/ 3320592 w 3654515"/>
                <a:gd name="connsiteY20" fmla="*/ 4006207 h 4006207"/>
                <a:gd name="connsiteX21" fmla="*/ 1736561 w 3654515"/>
                <a:gd name="connsiteY21" fmla="*/ 4006204 h 4006207"/>
                <a:gd name="connsiteX22" fmla="*/ 1705914 w 3654515"/>
                <a:gd name="connsiteY22" fmla="*/ 4000020 h 4006207"/>
                <a:gd name="connsiteX23" fmla="*/ 1657844 w 3654515"/>
                <a:gd name="connsiteY23" fmla="*/ 3995171 h 4006207"/>
                <a:gd name="connsiteX24" fmla="*/ 1224216 w 3654515"/>
                <a:gd name="connsiteY24" fmla="*/ 3463131 h 4006207"/>
                <a:gd name="connsiteX25" fmla="*/ 1767292 w 3654515"/>
                <a:gd name="connsiteY25" fmla="*/ 2920055 h 4006207"/>
                <a:gd name="connsiteX26" fmla="*/ 1876738 w 3654515"/>
                <a:gd name="connsiteY26" fmla="*/ 2931089 h 4006207"/>
                <a:gd name="connsiteX27" fmla="*/ 1903868 w 3654515"/>
                <a:gd name="connsiteY27" fmla="*/ 2939508 h 4006207"/>
                <a:gd name="connsiteX28" fmla="*/ 1908440 w 3654515"/>
                <a:gd name="connsiteY28" fmla="*/ 2924453 h 4006207"/>
                <a:gd name="connsiteX29" fmla="*/ 2610633 w 3654515"/>
                <a:gd name="connsiteY29" fmla="*/ 2448880 h 4006207"/>
                <a:gd name="connsiteX30" fmla="*/ 1328895 w 3654515"/>
                <a:gd name="connsiteY30" fmla="*/ 1748195 h 4006207"/>
                <a:gd name="connsiteX31" fmla="*/ 1421457 w 3654515"/>
                <a:gd name="connsiteY31" fmla="*/ 1798955 h 4006207"/>
                <a:gd name="connsiteX32" fmla="*/ 1455297 w 3654515"/>
                <a:gd name="connsiteY32" fmla="*/ 1937798 h 4006207"/>
                <a:gd name="connsiteX33" fmla="*/ 1419466 w 3654515"/>
                <a:gd name="connsiteY33" fmla="*/ 2070171 h 4006207"/>
                <a:gd name="connsiteX34" fmla="*/ 1325411 w 3654515"/>
                <a:gd name="connsiteY34" fmla="*/ 2119438 h 4006207"/>
                <a:gd name="connsiteX35" fmla="*/ 1228620 w 3654515"/>
                <a:gd name="connsiteY35" fmla="*/ 2070668 h 4006207"/>
                <a:gd name="connsiteX36" fmla="*/ 1193038 w 3654515"/>
                <a:gd name="connsiteY36" fmla="*/ 1934812 h 4006207"/>
                <a:gd name="connsiteX37" fmla="*/ 1228869 w 3654515"/>
                <a:gd name="connsiteY37" fmla="*/ 1796964 h 4006207"/>
                <a:gd name="connsiteX38" fmla="*/ 1328895 w 3654515"/>
                <a:gd name="connsiteY38" fmla="*/ 1748195 h 4006207"/>
                <a:gd name="connsiteX39" fmla="*/ 1785481 w 3654515"/>
                <a:gd name="connsiteY39" fmla="*/ 1577006 h 4006207"/>
                <a:gd name="connsiteX40" fmla="*/ 1785481 w 3654515"/>
                <a:gd name="connsiteY40" fmla="*/ 2290627 h 4006207"/>
                <a:gd name="connsiteX41" fmla="*/ 2246299 w 3654515"/>
                <a:gd name="connsiteY41" fmla="*/ 2290627 h 4006207"/>
                <a:gd name="connsiteX42" fmla="*/ 2246299 w 3654515"/>
                <a:gd name="connsiteY42" fmla="*/ 2122423 h 4006207"/>
                <a:gd name="connsiteX43" fmla="*/ 2000463 w 3654515"/>
                <a:gd name="connsiteY43" fmla="*/ 2122423 h 4006207"/>
                <a:gd name="connsiteX44" fmla="*/ 2000463 w 3654515"/>
                <a:gd name="connsiteY44" fmla="*/ 1577006 h 4006207"/>
                <a:gd name="connsiteX45" fmla="*/ 1330885 w 3654515"/>
                <a:gd name="connsiteY45" fmla="*/ 1565062 h 4006207"/>
                <a:gd name="connsiteX46" fmla="*/ 1140785 w 3654515"/>
                <a:gd name="connsiteY46" fmla="*/ 1612587 h 4006207"/>
                <a:gd name="connsiteX47" fmla="*/ 1010900 w 3654515"/>
                <a:gd name="connsiteY47" fmla="*/ 1747200 h 4006207"/>
                <a:gd name="connsiteX48" fmla="*/ 964619 w 3654515"/>
                <a:gd name="connsiteY48" fmla="*/ 1943272 h 4006207"/>
                <a:gd name="connsiteX49" fmla="*/ 1010403 w 3654515"/>
                <a:gd name="connsiteY49" fmla="*/ 2129639 h 4006207"/>
                <a:gd name="connsiteX50" fmla="*/ 1138546 w 3654515"/>
                <a:gd name="connsiteY50" fmla="*/ 2257534 h 4006207"/>
                <a:gd name="connsiteX51" fmla="*/ 1321430 w 3654515"/>
                <a:gd name="connsiteY51" fmla="*/ 2303068 h 4006207"/>
                <a:gd name="connsiteX52" fmla="*/ 1404537 w 3654515"/>
                <a:gd name="connsiteY52" fmla="*/ 2294608 h 4006207"/>
                <a:gd name="connsiteX53" fmla="*/ 1495108 w 3654515"/>
                <a:gd name="connsiteY53" fmla="*/ 2386672 h 4006207"/>
                <a:gd name="connsiteX54" fmla="*/ 1764831 w 3654515"/>
                <a:gd name="connsiteY54" fmla="*/ 2386672 h 4006207"/>
                <a:gd name="connsiteX55" fmla="*/ 1576224 w 3654515"/>
                <a:gd name="connsiteY55" fmla="*/ 2204535 h 4006207"/>
                <a:gd name="connsiteX56" fmla="*/ 1683217 w 3654515"/>
                <a:gd name="connsiteY56" fmla="*/ 1931826 h 4006207"/>
                <a:gd name="connsiteX57" fmla="*/ 1639176 w 3654515"/>
                <a:gd name="connsiteY57" fmla="*/ 1740482 h 4006207"/>
                <a:gd name="connsiteX58" fmla="*/ 1514267 w 3654515"/>
                <a:gd name="connsiteY58" fmla="*/ 1610597 h 4006207"/>
                <a:gd name="connsiteX59" fmla="*/ 1330885 w 3654515"/>
                <a:gd name="connsiteY59" fmla="*/ 1565062 h 4006207"/>
                <a:gd name="connsiteX60" fmla="*/ 683674 w 3654515"/>
                <a:gd name="connsiteY60" fmla="*/ 1565062 h 4006207"/>
                <a:gd name="connsiteX61" fmla="*/ 472673 w 3654515"/>
                <a:gd name="connsiteY61" fmla="*/ 1627019 h 4006207"/>
                <a:gd name="connsiteX62" fmla="*/ 394045 w 3654515"/>
                <a:gd name="connsiteY62" fmla="*/ 1792485 h 4006207"/>
                <a:gd name="connsiteX63" fmla="*/ 566230 w 3654515"/>
                <a:gd name="connsiteY63" fmla="*/ 2006472 h 4006207"/>
                <a:gd name="connsiteX64" fmla="*/ 639135 w 3654515"/>
                <a:gd name="connsiteY64" fmla="*/ 2037824 h 4006207"/>
                <a:gd name="connsiteX65" fmla="*/ 668496 w 3654515"/>
                <a:gd name="connsiteY65" fmla="*/ 2062457 h 4006207"/>
                <a:gd name="connsiteX66" fmla="*/ 678200 w 3654515"/>
                <a:gd name="connsiteY66" fmla="*/ 2093062 h 4006207"/>
                <a:gd name="connsiteX67" fmla="*/ 658792 w 3654515"/>
                <a:gd name="connsiteY67" fmla="*/ 2130137 h 4006207"/>
                <a:gd name="connsiteX68" fmla="*/ 604051 w 3654515"/>
                <a:gd name="connsiteY68" fmla="*/ 2142827 h 4006207"/>
                <a:gd name="connsiteX69" fmla="*/ 503029 w 3654515"/>
                <a:gd name="connsiteY69" fmla="*/ 2122672 h 4006207"/>
                <a:gd name="connsiteX70" fmla="*/ 403998 w 3654515"/>
                <a:gd name="connsiteY70" fmla="*/ 2069673 h 4006207"/>
                <a:gd name="connsiteX71" fmla="*/ 403998 w 3654515"/>
                <a:gd name="connsiteY71" fmla="*/ 2265247 h 4006207"/>
                <a:gd name="connsiteX72" fmla="*/ 609027 w 3654515"/>
                <a:gd name="connsiteY72" fmla="*/ 2303068 h 4006207"/>
                <a:gd name="connsiteX73" fmla="*/ 774245 w 3654515"/>
                <a:gd name="connsiteY73" fmla="*/ 2277191 h 4006207"/>
                <a:gd name="connsiteX74" fmla="*/ 880990 w 3654515"/>
                <a:gd name="connsiteY74" fmla="*/ 2198563 h 4006207"/>
                <a:gd name="connsiteX75" fmla="*/ 919059 w 3654515"/>
                <a:gd name="connsiteY75" fmla="*/ 2074650 h 4006207"/>
                <a:gd name="connsiteX76" fmla="*/ 873027 w 3654515"/>
                <a:gd name="connsiteY76" fmla="*/ 1948248 h 4006207"/>
                <a:gd name="connsiteX77" fmla="*/ 716021 w 3654515"/>
                <a:gd name="connsiteY77" fmla="*/ 1850212 h 4006207"/>
                <a:gd name="connsiteX78" fmla="*/ 642121 w 3654515"/>
                <a:gd name="connsiteY78" fmla="*/ 1812142 h 4006207"/>
                <a:gd name="connsiteX79" fmla="*/ 624454 w 3654515"/>
                <a:gd name="connsiteY79" fmla="*/ 1775068 h 4006207"/>
                <a:gd name="connsiteX80" fmla="*/ 646350 w 3654515"/>
                <a:gd name="connsiteY80" fmla="*/ 1738242 h 4006207"/>
                <a:gd name="connsiteX81" fmla="*/ 704077 w 3654515"/>
                <a:gd name="connsiteY81" fmla="*/ 1724806 h 4006207"/>
                <a:gd name="connsiteX82" fmla="*/ 881239 w 3654515"/>
                <a:gd name="connsiteY82" fmla="*/ 1774073 h 4006207"/>
                <a:gd name="connsiteX83" fmla="*/ 881239 w 3654515"/>
                <a:gd name="connsiteY83" fmla="*/ 1592433 h 4006207"/>
                <a:gd name="connsiteX84" fmla="*/ 809329 w 3654515"/>
                <a:gd name="connsiteY84" fmla="*/ 1575513 h 4006207"/>
                <a:gd name="connsiteX85" fmla="*/ 752349 w 3654515"/>
                <a:gd name="connsiteY85" fmla="*/ 1568048 h 4006207"/>
                <a:gd name="connsiteX86" fmla="*/ 683674 w 3654515"/>
                <a:gd name="connsiteY86" fmla="*/ 1565062 h 4006207"/>
                <a:gd name="connsiteX87" fmla="*/ 1309044 w 3654515"/>
                <a:gd name="connsiteY87" fmla="*/ 196190 h 4006207"/>
                <a:gd name="connsiteX88" fmla="*/ 347062 w 3654515"/>
                <a:gd name="connsiteY88" fmla="*/ 500340 h 4006207"/>
                <a:gd name="connsiteX89" fmla="*/ 1309044 w 3654515"/>
                <a:gd name="connsiteY89" fmla="*/ 804488 h 4006207"/>
                <a:gd name="connsiteX90" fmla="*/ 2271029 w 3654515"/>
                <a:gd name="connsiteY90" fmla="*/ 500340 h 4006207"/>
                <a:gd name="connsiteX91" fmla="*/ 1309044 w 3654515"/>
                <a:gd name="connsiteY91" fmla="*/ 196190 h 4006207"/>
                <a:gd name="connsiteX92" fmla="*/ 1315224 w 3654515"/>
                <a:gd name="connsiteY92" fmla="*/ 0 h 4006207"/>
                <a:gd name="connsiteX93" fmla="*/ 2630444 w 3654515"/>
                <a:gd name="connsiteY93" fmla="*/ 588894 h 4006207"/>
                <a:gd name="connsiteX94" fmla="*/ 2636856 w 3654515"/>
                <a:gd name="connsiteY94" fmla="*/ 2379088 h 4006207"/>
                <a:gd name="connsiteX95" fmla="*/ 1860931 w 3654515"/>
                <a:gd name="connsiteY95" fmla="*/ 2847882 h 4006207"/>
                <a:gd name="connsiteX96" fmla="*/ 1167213 w 3654515"/>
                <a:gd name="connsiteY96" fmla="*/ 3297268 h 4006207"/>
                <a:gd name="connsiteX97" fmla="*/ 1144936 w 3654515"/>
                <a:gd name="connsiteY97" fmla="*/ 3503600 h 4006207"/>
                <a:gd name="connsiteX98" fmla="*/ 1050193 w 3654515"/>
                <a:gd name="connsiteY98" fmla="*/ 3520680 h 4006207"/>
                <a:gd name="connsiteX99" fmla="*/ 0 w 3654515"/>
                <a:gd name="connsiteY99" fmla="*/ 2943751 h 4006207"/>
                <a:gd name="connsiteX100" fmla="*/ 0 w 3654515"/>
                <a:gd name="connsiteY100" fmla="*/ 588894 h 4006207"/>
                <a:gd name="connsiteX101" fmla="*/ 1315224 w 3654515"/>
                <a:gd name="connsiteY101" fmla="*/ 0 h 4006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654515" h="4006207">
                  <a:moveTo>
                    <a:pt x="2615664" y="2534931"/>
                  </a:moveTo>
                  <a:cubicBezTo>
                    <a:pt x="2075168" y="2553950"/>
                    <a:pt x="1992068" y="3047282"/>
                    <a:pt x="1960582" y="3034209"/>
                  </a:cubicBezTo>
                  <a:cubicBezTo>
                    <a:pt x="1750630" y="2947045"/>
                    <a:pt x="1387344" y="3032852"/>
                    <a:pt x="1338741" y="3425023"/>
                  </a:cubicBezTo>
                  <a:cubicBezTo>
                    <a:pt x="1313406" y="3629467"/>
                    <a:pt x="1448733" y="3854175"/>
                    <a:pt x="1731746" y="3891938"/>
                  </a:cubicBezTo>
                  <a:lnTo>
                    <a:pt x="1776343" y="3896192"/>
                  </a:lnTo>
                  <a:lnTo>
                    <a:pt x="1804775" y="3901622"/>
                  </a:lnTo>
                  <a:lnTo>
                    <a:pt x="3274309" y="3901622"/>
                  </a:lnTo>
                  <a:lnTo>
                    <a:pt x="3279764" y="3900582"/>
                  </a:lnTo>
                  <a:lnTo>
                    <a:pt x="3285213" y="3901622"/>
                  </a:lnTo>
                  <a:cubicBezTo>
                    <a:pt x="3450282" y="3901622"/>
                    <a:pt x="3586162" y="3769274"/>
                    <a:pt x="3560897" y="3646315"/>
                  </a:cubicBezTo>
                  <a:cubicBezTo>
                    <a:pt x="3543701" y="3562623"/>
                    <a:pt x="3485290" y="3469652"/>
                    <a:pt x="3253200" y="3434254"/>
                  </a:cubicBezTo>
                  <a:cubicBezTo>
                    <a:pt x="3255079" y="3357929"/>
                    <a:pt x="3270309" y="3308317"/>
                    <a:pt x="3272188" y="3231989"/>
                  </a:cubicBezTo>
                  <a:cubicBezTo>
                    <a:pt x="3272188" y="2854587"/>
                    <a:pt x="3006128" y="2534931"/>
                    <a:pt x="2615664" y="2534931"/>
                  </a:cubicBezTo>
                  <a:close/>
                  <a:moveTo>
                    <a:pt x="2610633" y="2448880"/>
                  </a:moveTo>
                  <a:cubicBezTo>
                    <a:pt x="3031516" y="2448880"/>
                    <a:pt x="3372712" y="2797500"/>
                    <a:pt x="3372712" y="3227544"/>
                  </a:cubicBezTo>
                  <a:lnTo>
                    <a:pt x="3352240" y="3365886"/>
                  </a:lnTo>
                  <a:lnTo>
                    <a:pt x="3457751" y="3387188"/>
                  </a:lnTo>
                  <a:cubicBezTo>
                    <a:pt x="3573383" y="3436096"/>
                    <a:pt x="3654515" y="3550593"/>
                    <a:pt x="3654515" y="3684038"/>
                  </a:cubicBezTo>
                  <a:cubicBezTo>
                    <a:pt x="3654515" y="3861967"/>
                    <a:pt x="3510277" y="4006204"/>
                    <a:pt x="3332349" y="4006204"/>
                  </a:cubicBezTo>
                  <a:lnTo>
                    <a:pt x="3326473" y="4005021"/>
                  </a:lnTo>
                  <a:lnTo>
                    <a:pt x="3320592" y="4006207"/>
                  </a:lnTo>
                  <a:lnTo>
                    <a:pt x="1736561" y="4006204"/>
                  </a:lnTo>
                  <a:lnTo>
                    <a:pt x="1705914" y="4000020"/>
                  </a:lnTo>
                  <a:lnTo>
                    <a:pt x="1657844" y="3995171"/>
                  </a:lnTo>
                  <a:cubicBezTo>
                    <a:pt x="1410373" y="3944532"/>
                    <a:pt x="1224216" y="3725571"/>
                    <a:pt x="1224216" y="3463131"/>
                  </a:cubicBezTo>
                  <a:cubicBezTo>
                    <a:pt x="1224216" y="3163198"/>
                    <a:pt x="1467359" y="2920055"/>
                    <a:pt x="1767292" y="2920055"/>
                  </a:cubicBezTo>
                  <a:cubicBezTo>
                    <a:pt x="1804783" y="2920055"/>
                    <a:pt x="1841387" y="2923852"/>
                    <a:pt x="1876738" y="2931089"/>
                  </a:cubicBezTo>
                  <a:lnTo>
                    <a:pt x="1903868" y="2939508"/>
                  </a:lnTo>
                  <a:lnTo>
                    <a:pt x="1908440" y="2924453"/>
                  </a:lnTo>
                  <a:cubicBezTo>
                    <a:pt x="2024131" y="2644980"/>
                    <a:pt x="2294968" y="2448880"/>
                    <a:pt x="2610633" y="2448880"/>
                  </a:cubicBezTo>
                  <a:close/>
                  <a:moveTo>
                    <a:pt x="1328895" y="1748195"/>
                  </a:moveTo>
                  <a:cubicBezTo>
                    <a:pt x="1368043" y="1748195"/>
                    <a:pt x="1398897" y="1765115"/>
                    <a:pt x="1421457" y="1798955"/>
                  </a:cubicBezTo>
                  <a:cubicBezTo>
                    <a:pt x="1444017" y="1832795"/>
                    <a:pt x="1455297" y="1879076"/>
                    <a:pt x="1455297" y="1937798"/>
                  </a:cubicBezTo>
                  <a:cubicBezTo>
                    <a:pt x="1455297" y="1993202"/>
                    <a:pt x="1443353" y="2037326"/>
                    <a:pt x="1419466" y="2070171"/>
                  </a:cubicBezTo>
                  <a:cubicBezTo>
                    <a:pt x="1395579" y="2103015"/>
                    <a:pt x="1364228" y="2119438"/>
                    <a:pt x="1325411" y="2119438"/>
                  </a:cubicBezTo>
                  <a:cubicBezTo>
                    <a:pt x="1284605" y="2119438"/>
                    <a:pt x="1252341" y="2103181"/>
                    <a:pt x="1228620" y="2070668"/>
                  </a:cubicBezTo>
                  <a:cubicBezTo>
                    <a:pt x="1204899" y="2038156"/>
                    <a:pt x="1193038" y="1992870"/>
                    <a:pt x="1193038" y="1934812"/>
                  </a:cubicBezTo>
                  <a:cubicBezTo>
                    <a:pt x="1193038" y="1875426"/>
                    <a:pt x="1204981" y="1829477"/>
                    <a:pt x="1228869" y="1796964"/>
                  </a:cubicBezTo>
                  <a:cubicBezTo>
                    <a:pt x="1252755" y="1764451"/>
                    <a:pt x="1286097" y="1748195"/>
                    <a:pt x="1328895" y="1748195"/>
                  </a:cubicBezTo>
                  <a:close/>
                  <a:moveTo>
                    <a:pt x="1785481" y="1577006"/>
                  </a:moveTo>
                  <a:lnTo>
                    <a:pt x="1785481" y="2290627"/>
                  </a:lnTo>
                  <a:lnTo>
                    <a:pt x="2246299" y="2290627"/>
                  </a:lnTo>
                  <a:lnTo>
                    <a:pt x="2246299" y="2122423"/>
                  </a:lnTo>
                  <a:lnTo>
                    <a:pt x="2000463" y="2122423"/>
                  </a:lnTo>
                  <a:lnTo>
                    <a:pt x="2000463" y="1577006"/>
                  </a:lnTo>
                  <a:close/>
                  <a:moveTo>
                    <a:pt x="1330885" y="1565062"/>
                  </a:moveTo>
                  <a:cubicBezTo>
                    <a:pt x="1259888" y="1565062"/>
                    <a:pt x="1196522" y="1580904"/>
                    <a:pt x="1140785" y="1612587"/>
                  </a:cubicBezTo>
                  <a:cubicBezTo>
                    <a:pt x="1085049" y="1644270"/>
                    <a:pt x="1041754" y="1689141"/>
                    <a:pt x="1010900" y="1747200"/>
                  </a:cubicBezTo>
                  <a:cubicBezTo>
                    <a:pt x="980046" y="1805258"/>
                    <a:pt x="964619" y="1870616"/>
                    <a:pt x="964619" y="1943272"/>
                  </a:cubicBezTo>
                  <a:cubicBezTo>
                    <a:pt x="964619" y="2012610"/>
                    <a:pt x="979880" y="2074733"/>
                    <a:pt x="1010403" y="2129639"/>
                  </a:cubicBezTo>
                  <a:cubicBezTo>
                    <a:pt x="1040925" y="2184546"/>
                    <a:pt x="1083639" y="2227178"/>
                    <a:pt x="1138546" y="2257534"/>
                  </a:cubicBezTo>
                  <a:cubicBezTo>
                    <a:pt x="1193453" y="2287890"/>
                    <a:pt x="1254414" y="2303068"/>
                    <a:pt x="1321430" y="2303068"/>
                  </a:cubicBezTo>
                  <a:cubicBezTo>
                    <a:pt x="1350294" y="2303068"/>
                    <a:pt x="1377996" y="2300248"/>
                    <a:pt x="1404537" y="2294608"/>
                  </a:cubicBezTo>
                  <a:lnTo>
                    <a:pt x="1495108" y="2386672"/>
                  </a:lnTo>
                  <a:lnTo>
                    <a:pt x="1764831" y="2386672"/>
                  </a:lnTo>
                  <a:lnTo>
                    <a:pt x="1576224" y="2204535"/>
                  </a:lnTo>
                  <a:cubicBezTo>
                    <a:pt x="1647553" y="2133206"/>
                    <a:pt x="1683217" y="2042303"/>
                    <a:pt x="1683217" y="1931826"/>
                  </a:cubicBezTo>
                  <a:cubicBezTo>
                    <a:pt x="1683217" y="1860497"/>
                    <a:pt x="1668537" y="1796715"/>
                    <a:pt x="1639176" y="1740482"/>
                  </a:cubicBezTo>
                  <a:cubicBezTo>
                    <a:pt x="1609815" y="1684248"/>
                    <a:pt x="1568179" y="1640953"/>
                    <a:pt x="1514267" y="1610597"/>
                  </a:cubicBezTo>
                  <a:cubicBezTo>
                    <a:pt x="1460356" y="1580240"/>
                    <a:pt x="1399229" y="1565062"/>
                    <a:pt x="1330885" y="1565062"/>
                  </a:cubicBezTo>
                  <a:close/>
                  <a:moveTo>
                    <a:pt x="683674" y="1565062"/>
                  </a:moveTo>
                  <a:cubicBezTo>
                    <a:pt x="595425" y="1565062"/>
                    <a:pt x="525091" y="1585714"/>
                    <a:pt x="472673" y="1627019"/>
                  </a:cubicBezTo>
                  <a:cubicBezTo>
                    <a:pt x="420254" y="1668323"/>
                    <a:pt x="394045" y="1723479"/>
                    <a:pt x="394045" y="1792485"/>
                  </a:cubicBezTo>
                  <a:cubicBezTo>
                    <a:pt x="394045" y="1891019"/>
                    <a:pt x="451440" y="1962348"/>
                    <a:pt x="566230" y="2006472"/>
                  </a:cubicBezTo>
                  <a:cubicBezTo>
                    <a:pt x="601728" y="2019743"/>
                    <a:pt x="626030" y="2030193"/>
                    <a:pt x="639135" y="2037824"/>
                  </a:cubicBezTo>
                  <a:cubicBezTo>
                    <a:pt x="652239" y="2045455"/>
                    <a:pt x="662026" y="2053666"/>
                    <a:pt x="668496" y="2062457"/>
                  </a:cubicBezTo>
                  <a:cubicBezTo>
                    <a:pt x="674965" y="2071249"/>
                    <a:pt x="678200" y="2081451"/>
                    <a:pt x="678200" y="2093062"/>
                  </a:cubicBezTo>
                  <a:cubicBezTo>
                    <a:pt x="678200" y="2109319"/>
                    <a:pt x="671730" y="2121677"/>
                    <a:pt x="658792" y="2130137"/>
                  </a:cubicBezTo>
                  <a:cubicBezTo>
                    <a:pt x="645853" y="2138597"/>
                    <a:pt x="627606" y="2142827"/>
                    <a:pt x="604051" y="2142827"/>
                  </a:cubicBezTo>
                  <a:cubicBezTo>
                    <a:pt x="572865" y="2142827"/>
                    <a:pt x="539191" y="2136109"/>
                    <a:pt x="503029" y="2122672"/>
                  </a:cubicBezTo>
                  <a:cubicBezTo>
                    <a:pt x="466867" y="2109236"/>
                    <a:pt x="433857" y="2091570"/>
                    <a:pt x="403998" y="2069673"/>
                  </a:cubicBezTo>
                  <a:lnTo>
                    <a:pt x="403998" y="2265247"/>
                  </a:lnTo>
                  <a:cubicBezTo>
                    <a:pt x="466037" y="2290461"/>
                    <a:pt x="534381" y="2303068"/>
                    <a:pt x="609027" y="2303068"/>
                  </a:cubicBezTo>
                  <a:cubicBezTo>
                    <a:pt x="673389" y="2303068"/>
                    <a:pt x="728462" y="2294442"/>
                    <a:pt x="774245" y="2277191"/>
                  </a:cubicBezTo>
                  <a:cubicBezTo>
                    <a:pt x="820028" y="2259939"/>
                    <a:pt x="855610" y="2233730"/>
                    <a:pt x="880990" y="2198563"/>
                  </a:cubicBezTo>
                  <a:cubicBezTo>
                    <a:pt x="906370" y="2163396"/>
                    <a:pt x="919059" y="2122092"/>
                    <a:pt x="919059" y="2074650"/>
                  </a:cubicBezTo>
                  <a:cubicBezTo>
                    <a:pt x="919059" y="2025881"/>
                    <a:pt x="903715" y="1983747"/>
                    <a:pt x="873027" y="1948248"/>
                  </a:cubicBezTo>
                  <a:cubicBezTo>
                    <a:pt x="842339" y="1912749"/>
                    <a:pt x="790004" y="1880071"/>
                    <a:pt x="716021" y="1850212"/>
                  </a:cubicBezTo>
                  <a:cubicBezTo>
                    <a:pt x="678532" y="1834619"/>
                    <a:pt x="653898" y="1821929"/>
                    <a:pt x="642121" y="1812142"/>
                  </a:cubicBezTo>
                  <a:cubicBezTo>
                    <a:pt x="630343" y="1802355"/>
                    <a:pt x="624454" y="1789997"/>
                    <a:pt x="624454" y="1775068"/>
                  </a:cubicBezTo>
                  <a:cubicBezTo>
                    <a:pt x="624454" y="1759475"/>
                    <a:pt x="631753" y="1747200"/>
                    <a:pt x="646350" y="1738242"/>
                  </a:cubicBezTo>
                  <a:cubicBezTo>
                    <a:pt x="660948" y="1729285"/>
                    <a:pt x="680190" y="1724806"/>
                    <a:pt x="704077" y="1724806"/>
                  </a:cubicBezTo>
                  <a:cubicBezTo>
                    <a:pt x="762136" y="1724806"/>
                    <a:pt x="821189" y="1741228"/>
                    <a:pt x="881239" y="1774073"/>
                  </a:cubicBezTo>
                  <a:lnTo>
                    <a:pt x="881239" y="1592433"/>
                  </a:lnTo>
                  <a:cubicBezTo>
                    <a:pt x="850385" y="1584139"/>
                    <a:pt x="826415" y="1578499"/>
                    <a:pt x="809329" y="1575513"/>
                  </a:cubicBezTo>
                  <a:cubicBezTo>
                    <a:pt x="792243" y="1572527"/>
                    <a:pt x="773250" y="1570039"/>
                    <a:pt x="752349" y="1568048"/>
                  </a:cubicBezTo>
                  <a:cubicBezTo>
                    <a:pt x="731448" y="1566057"/>
                    <a:pt x="708556" y="1565062"/>
                    <a:pt x="683674" y="1565062"/>
                  </a:cubicBezTo>
                  <a:close/>
                  <a:moveTo>
                    <a:pt x="1309044" y="196190"/>
                  </a:moveTo>
                  <a:cubicBezTo>
                    <a:pt x="777755" y="196190"/>
                    <a:pt x="347062" y="332363"/>
                    <a:pt x="347062" y="500340"/>
                  </a:cubicBezTo>
                  <a:cubicBezTo>
                    <a:pt x="347062" y="668316"/>
                    <a:pt x="777755" y="804488"/>
                    <a:pt x="1309044" y="804488"/>
                  </a:cubicBezTo>
                  <a:cubicBezTo>
                    <a:pt x="1840335" y="804488"/>
                    <a:pt x="2271029" y="668316"/>
                    <a:pt x="2271029" y="500340"/>
                  </a:cubicBezTo>
                  <a:cubicBezTo>
                    <a:pt x="2271029" y="332363"/>
                    <a:pt x="1840335" y="196190"/>
                    <a:pt x="1309044" y="196190"/>
                  </a:cubicBezTo>
                  <a:close/>
                  <a:moveTo>
                    <a:pt x="1315224" y="0"/>
                  </a:moveTo>
                  <a:cubicBezTo>
                    <a:pt x="2041487" y="0"/>
                    <a:pt x="2630444" y="263538"/>
                    <a:pt x="2630444" y="588894"/>
                  </a:cubicBezTo>
                  <a:cubicBezTo>
                    <a:pt x="2632582" y="1185624"/>
                    <a:pt x="2634718" y="1782357"/>
                    <a:pt x="2636856" y="2379088"/>
                  </a:cubicBezTo>
                  <a:cubicBezTo>
                    <a:pt x="2239277" y="2346543"/>
                    <a:pt x="1952849" y="2602556"/>
                    <a:pt x="1860931" y="2847882"/>
                  </a:cubicBezTo>
                  <a:cubicBezTo>
                    <a:pt x="1610647" y="2807470"/>
                    <a:pt x="1299367" y="2933621"/>
                    <a:pt x="1167213" y="3297268"/>
                  </a:cubicBezTo>
                  <a:cubicBezTo>
                    <a:pt x="1137653" y="3455719"/>
                    <a:pt x="1164439" y="3466365"/>
                    <a:pt x="1144936" y="3503600"/>
                  </a:cubicBezTo>
                  <a:cubicBezTo>
                    <a:pt x="1125433" y="3540836"/>
                    <a:pt x="1157653" y="3515663"/>
                    <a:pt x="1050193" y="3520680"/>
                  </a:cubicBezTo>
                  <a:cubicBezTo>
                    <a:pt x="450921" y="3465791"/>
                    <a:pt x="0" y="3228437"/>
                    <a:pt x="0" y="2943751"/>
                  </a:cubicBezTo>
                  <a:lnTo>
                    <a:pt x="0" y="588894"/>
                  </a:lnTo>
                  <a:cubicBezTo>
                    <a:pt x="0" y="263538"/>
                    <a:pt x="588957" y="0"/>
                    <a:pt x="1315224"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90000"/>
                </a:lnSpc>
                <a:spcAft>
                  <a:spcPts val="600"/>
                </a:spcAft>
              </a:pPr>
              <a:endParaRPr lang="en-US" sz="8000" dirty="0">
                <a:gradFill>
                  <a:gsLst>
                    <a:gs pos="2917">
                      <a:schemeClr val="tx1"/>
                    </a:gs>
                    <a:gs pos="30000">
                      <a:schemeClr val="tx1"/>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25" name="Freeform 124"/>
            <p:cNvSpPr/>
            <p:nvPr/>
          </p:nvSpPr>
          <p:spPr bwMode="auto">
            <a:xfrm flipH="1">
              <a:off x="7553031" y="1538545"/>
              <a:ext cx="608049" cy="581368"/>
            </a:xfrm>
            <a:custGeom>
              <a:avLst/>
              <a:gdLst>
                <a:gd name="connsiteX0" fmla="*/ 144517 w 665158"/>
                <a:gd name="connsiteY0" fmla="*/ 432643 h 635971"/>
                <a:gd name="connsiteX1" fmla="*/ 134794 w 665158"/>
                <a:gd name="connsiteY1" fmla="*/ 438281 h 635971"/>
                <a:gd name="connsiteX2" fmla="*/ 131240 w 665158"/>
                <a:gd name="connsiteY2" fmla="*/ 453701 h 635971"/>
                <a:gd name="connsiteX3" fmla="*/ 135004 w 665158"/>
                <a:gd name="connsiteY3" fmla="*/ 468403 h 635971"/>
                <a:gd name="connsiteX4" fmla="*/ 144883 w 665158"/>
                <a:gd name="connsiteY4" fmla="*/ 473874 h 635971"/>
                <a:gd name="connsiteX5" fmla="*/ 155050 w 665158"/>
                <a:gd name="connsiteY5" fmla="*/ 468458 h 635971"/>
                <a:gd name="connsiteX6" fmla="*/ 158788 w 665158"/>
                <a:gd name="connsiteY6" fmla="*/ 453369 h 635971"/>
                <a:gd name="connsiteX7" fmla="*/ 155024 w 665158"/>
                <a:gd name="connsiteY7" fmla="*/ 438059 h 635971"/>
                <a:gd name="connsiteX8" fmla="*/ 144517 w 665158"/>
                <a:gd name="connsiteY8" fmla="*/ 432643 h 635971"/>
                <a:gd name="connsiteX9" fmla="*/ 96733 w 665158"/>
                <a:gd name="connsiteY9" fmla="*/ 413631 h 635971"/>
                <a:gd name="connsiteX10" fmla="*/ 96733 w 665158"/>
                <a:gd name="connsiteY10" fmla="*/ 492888 h 635971"/>
                <a:gd name="connsiteX11" fmla="*/ 48328 w 665158"/>
                <a:gd name="connsiteY11" fmla="*/ 492888 h 635971"/>
                <a:gd name="connsiteX12" fmla="*/ 48328 w 665158"/>
                <a:gd name="connsiteY12" fmla="*/ 474206 h 635971"/>
                <a:gd name="connsiteX13" fmla="*/ 74151 w 665158"/>
                <a:gd name="connsiteY13" fmla="*/ 474206 h 635971"/>
                <a:gd name="connsiteX14" fmla="*/ 74151 w 665158"/>
                <a:gd name="connsiteY14" fmla="*/ 413631 h 635971"/>
                <a:gd name="connsiteX15" fmla="*/ 144308 w 665158"/>
                <a:gd name="connsiteY15" fmla="*/ 412304 h 635971"/>
                <a:gd name="connsiteX16" fmla="*/ 164277 w 665158"/>
                <a:gd name="connsiteY16" fmla="*/ 417582 h 635971"/>
                <a:gd name="connsiteX17" fmla="*/ 177920 w 665158"/>
                <a:gd name="connsiteY17" fmla="*/ 432533 h 635971"/>
                <a:gd name="connsiteX18" fmla="*/ 182782 w 665158"/>
                <a:gd name="connsiteY18" fmla="*/ 454309 h 635971"/>
                <a:gd name="connsiteX19" fmla="*/ 177972 w 665158"/>
                <a:gd name="connsiteY19" fmla="*/ 475007 h 635971"/>
                <a:gd name="connsiteX20" fmla="*/ 164512 w 665158"/>
                <a:gd name="connsiteY20" fmla="*/ 489212 h 635971"/>
                <a:gd name="connsiteX21" fmla="*/ 145301 w 665158"/>
                <a:gd name="connsiteY21" fmla="*/ 494269 h 635971"/>
                <a:gd name="connsiteX22" fmla="*/ 136572 w 665158"/>
                <a:gd name="connsiteY22" fmla="*/ 493329 h 635971"/>
                <a:gd name="connsiteX23" fmla="*/ 127058 w 665158"/>
                <a:gd name="connsiteY23" fmla="*/ 503554 h 635971"/>
                <a:gd name="connsiteX24" fmla="*/ 98726 w 665158"/>
                <a:gd name="connsiteY24" fmla="*/ 503554 h 635971"/>
                <a:gd name="connsiteX25" fmla="*/ 118537 w 665158"/>
                <a:gd name="connsiteY25" fmla="*/ 483325 h 635971"/>
                <a:gd name="connsiteX26" fmla="*/ 107298 w 665158"/>
                <a:gd name="connsiteY26" fmla="*/ 453038 h 635971"/>
                <a:gd name="connsiteX27" fmla="*/ 111924 w 665158"/>
                <a:gd name="connsiteY27" fmla="*/ 431786 h 635971"/>
                <a:gd name="connsiteX28" fmla="*/ 125045 w 665158"/>
                <a:gd name="connsiteY28" fmla="*/ 417362 h 635971"/>
                <a:gd name="connsiteX29" fmla="*/ 144308 w 665158"/>
                <a:gd name="connsiteY29" fmla="*/ 412304 h 635971"/>
                <a:gd name="connsiteX30" fmla="*/ 214235 w 665158"/>
                <a:gd name="connsiteY30" fmla="*/ 412304 h 635971"/>
                <a:gd name="connsiteX31" fmla="*/ 236399 w 665158"/>
                <a:gd name="connsiteY31" fmla="*/ 419185 h 635971"/>
                <a:gd name="connsiteX32" fmla="*/ 244658 w 665158"/>
                <a:gd name="connsiteY32" fmla="*/ 437562 h 635971"/>
                <a:gd name="connsiteX33" fmla="*/ 226571 w 665158"/>
                <a:gd name="connsiteY33" fmla="*/ 461329 h 635971"/>
                <a:gd name="connsiteX34" fmla="*/ 218913 w 665158"/>
                <a:gd name="connsiteY34" fmla="*/ 464811 h 635971"/>
                <a:gd name="connsiteX35" fmla="*/ 215829 w 665158"/>
                <a:gd name="connsiteY35" fmla="*/ 467546 h 635971"/>
                <a:gd name="connsiteX36" fmla="*/ 214810 w 665158"/>
                <a:gd name="connsiteY36" fmla="*/ 470945 h 635971"/>
                <a:gd name="connsiteX37" fmla="*/ 216848 w 665158"/>
                <a:gd name="connsiteY37" fmla="*/ 475063 h 635971"/>
                <a:gd name="connsiteX38" fmla="*/ 222598 w 665158"/>
                <a:gd name="connsiteY38" fmla="*/ 476472 h 635971"/>
                <a:gd name="connsiteX39" fmla="*/ 233210 w 665158"/>
                <a:gd name="connsiteY39" fmla="*/ 474234 h 635971"/>
                <a:gd name="connsiteX40" fmla="*/ 243612 w 665158"/>
                <a:gd name="connsiteY40" fmla="*/ 468348 h 635971"/>
                <a:gd name="connsiteX41" fmla="*/ 243612 w 665158"/>
                <a:gd name="connsiteY41" fmla="*/ 490068 h 635971"/>
                <a:gd name="connsiteX42" fmla="*/ 222076 w 665158"/>
                <a:gd name="connsiteY42" fmla="*/ 494269 h 635971"/>
                <a:gd name="connsiteX43" fmla="*/ 204721 w 665158"/>
                <a:gd name="connsiteY43" fmla="*/ 491395 h 635971"/>
                <a:gd name="connsiteX44" fmla="*/ 193509 w 665158"/>
                <a:gd name="connsiteY44" fmla="*/ 482663 h 635971"/>
                <a:gd name="connsiteX45" fmla="*/ 189509 w 665158"/>
                <a:gd name="connsiteY45" fmla="*/ 468901 h 635971"/>
                <a:gd name="connsiteX46" fmla="*/ 194345 w 665158"/>
                <a:gd name="connsiteY46" fmla="*/ 454862 h 635971"/>
                <a:gd name="connsiteX47" fmla="*/ 210837 w 665158"/>
                <a:gd name="connsiteY47" fmla="*/ 443973 h 635971"/>
                <a:gd name="connsiteX48" fmla="*/ 218600 w 665158"/>
                <a:gd name="connsiteY48" fmla="*/ 439746 h 635971"/>
                <a:gd name="connsiteX49" fmla="*/ 220456 w 665158"/>
                <a:gd name="connsiteY49" fmla="*/ 435628 h 635971"/>
                <a:gd name="connsiteX50" fmla="*/ 218155 w 665158"/>
                <a:gd name="connsiteY50" fmla="*/ 431538 h 635971"/>
                <a:gd name="connsiteX51" fmla="*/ 212091 w 665158"/>
                <a:gd name="connsiteY51" fmla="*/ 430046 h 635971"/>
                <a:gd name="connsiteX52" fmla="*/ 193482 w 665158"/>
                <a:gd name="connsiteY52" fmla="*/ 435517 h 635971"/>
                <a:gd name="connsiteX53" fmla="*/ 193482 w 665158"/>
                <a:gd name="connsiteY53" fmla="*/ 415344 h 635971"/>
                <a:gd name="connsiteX54" fmla="*/ 201036 w 665158"/>
                <a:gd name="connsiteY54" fmla="*/ 413464 h 635971"/>
                <a:gd name="connsiteX55" fmla="*/ 207021 w 665158"/>
                <a:gd name="connsiteY55" fmla="*/ 412635 h 635971"/>
                <a:gd name="connsiteX56" fmla="*/ 214235 w 665158"/>
                <a:gd name="connsiteY56" fmla="*/ 412304 h 635971"/>
                <a:gd name="connsiteX57" fmla="*/ 420744 w 665158"/>
                <a:gd name="connsiteY57" fmla="*/ 354477 h 635971"/>
                <a:gd name="connsiteX58" fmla="*/ 372634 w 665158"/>
                <a:gd name="connsiteY58" fmla="*/ 354477 h 635971"/>
                <a:gd name="connsiteX59" fmla="*/ 372634 w 665158"/>
                <a:gd name="connsiteY59" fmla="*/ 402262 h 635971"/>
                <a:gd name="connsiteX60" fmla="*/ 420744 w 665158"/>
                <a:gd name="connsiteY60" fmla="*/ 402262 h 635971"/>
                <a:gd name="connsiteX61" fmla="*/ 496460 w 665158"/>
                <a:gd name="connsiteY61" fmla="*/ 354477 h 635971"/>
                <a:gd name="connsiteX62" fmla="*/ 448350 w 665158"/>
                <a:gd name="connsiteY62" fmla="*/ 354477 h 635971"/>
                <a:gd name="connsiteX63" fmla="*/ 448350 w 665158"/>
                <a:gd name="connsiteY63" fmla="*/ 402262 h 635971"/>
                <a:gd name="connsiteX64" fmla="*/ 496460 w 665158"/>
                <a:gd name="connsiteY64" fmla="*/ 402262 h 635971"/>
                <a:gd name="connsiteX65" fmla="*/ 572175 w 665158"/>
                <a:gd name="connsiteY65" fmla="*/ 354477 h 635971"/>
                <a:gd name="connsiteX66" fmla="*/ 524065 w 665158"/>
                <a:gd name="connsiteY66" fmla="*/ 354477 h 635971"/>
                <a:gd name="connsiteX67" fmla="*/ 524065 w 665158"/>
                <a:gd name="connsiteY67" fmla="*/ 402262 h 635971"/>
                <a:gd name="connsiteX68" fmla="*/ 572175 w 665158"/>
                <a:gd name="connsiteY68" fmla="*/ 402262 h 635971"/>
                <a:gd name="connsiteX69" fmla="*/ 496460 w 665158"/>
                <a:gd name="connsiteY69" fmla="*/ 287115 h 635971"/>
                <a:gd name="connsiteX70" fmla="*/ 448350 w 665158"/>
                <a:gd name="connsiteY70" fmla="*/ 287115 h 635971"/>
                <a:gd name="connsiteX71" fmla="*/ 448350 w 665158"/>
                <a:gd name="connsiteY71" fmla="*/ 334900 h 635971"/>
                <a:gd name="connsiteX72" fmla="*/ 496460 w 665158"/>
                <a:gd name="connsiteY72" fmla="*/ 334900 h 635971"/>
                <a:gd name="connsiteX73" fmla="*/ 572175 w 665158"/>
                <a:gd name="connsiteY73" fmla="*/ 287115 h 635971"/>
                <a:gd name="connsiteX74" fmla="*/ 524065 w 665158"/>
                <a:gd name="connsiteY74" fmla="*/ 287115 h 635971"/>
                <a:gd name="connsiteX75" fmla="*/ 524065 w 665158"/>
                <a:gd name="connsiteY75" fmla="*/ 334900 h 635971"/>
                <a:gd name="connsiteX76" fmla="*/ 572175 w 665158"/>
                <a:gd name="connsiteY76" fmla="*/ 334900 h 635971"/>
                <a:gd name="connsiteX77" fmla="*/ 146493 w 665158"/>
                <a:gd name="connsiteY77" fmla="*/ 261457 h 635971"/>
                <a:gd name="connsiteX78" fmla="*/ 247609 w 665158"/>
                <a:gd name="connsiteY78" fmla="*/ 292835 h 635971"/>
                <a:gd name="connsiteX79" fmla="*/ 146493 w 665158"/>
                <a:gd name="connsiteY79" fmla="*/ 324213 h 635971"/>
                <a:gd name="connsiteX80" fmla="*/ 45377 w 665158"/>
                <a:gd name="connsiteY80" fmla="*/ 292835 h 635971"/>
                <a:gd name="connsiteX81" fmla="*/ 146493 w 665158"/>
                <a:gd name="connsiteY81" fmla="*/ 261457 h 635971"/>
                <a:gd name="connsiteX82" fmla="*/ 146493 w 665158"/>
                <a:gd name="connsiteY82" fmla="*/ 238664 h 635971"/>
                <a:gd name="connsiteX83" fmla="*/ 756 w 665158"/>
                <a:gd name="connsiteY83" fmla="*/ 295386 h 635971"/>
                <a:gd name="connsiteX84" fmla="*/ 224 w 665158"/>
                <a:gd name="connsiteY84" fmla="*/ 299934 h 635971"/>
                <a:gd name="connsiteX85" fmla="*/ 0 w 665158"/>
                <a:gd name="connsiteY85" fmla="*/ 299934 h 635971"/>
                <a:gd name="connsiteX86" fmla="*/ 0 w 665158"/>
                <a:gd name="connsiteY86" fmla="*/ 301846 h 635971"/>
                <a:gd name="connsiteX87" fmla="*/ 0 w 665158"/>
                <a:gd name="connsiteY87" fmla="*/ 572789 h 635971"/>
                <a:gd name="connsiteX88" fmla="*/ 0 w 665158"/>
                <a:gd name="connsiteY88" fmla="*/ 572790 h 635971"/>
                <a:gd name="connsiteX89" fmla="*/ 0 w 665158"/>
                <a:gd name="connsiteY89" fmla="*/ 572791 h 635971"/>
                <a:gd name="connsiteX90" fmla="*/ 0 w 665158"/>
                <a:gd name="connsiteY90" fmla="*/ 574701 h 635971"/>
                <a:gd name="connsiteX91" fmla="*/ 224 w 665158"/>
                <a:gd name="connsiteY91" fmla="*/ 574701 h 635971"/>
                <a:gd name="connsiteX92" fmla="*/ 756 w 665158"/>
                <a:gd name="connsiteY92" fmla="*/ 579250 h 635971"/>
                <a:gd name="connsiteX93" fmla="*/ 146493 w 665158"/>
                <a:gd name="connsiteY93" fmla="*/ 635971 h 635971"/>
                <a:gd name="connsiteX94" fmla="*/ 292229 w 665158"/>
                <a:gd name="connsiteY94" fmla="*/ 579250 h 635971"/>
                <a:gd name="connsiteX95" fmla="*/ 292762 w 665158"/>
                <a:gd name="connsiteY95" fmla="*/ 574701 h 635971"/>
                <a:gd name="connsiteX96" fmla="*/ 292986 w 665158"/>
                <a:gd name="connsiteY96" fmla="*/ 574701 h 635971"/>
                <a:gd name="connsiteX97" fmla="*/ 292986 w 665158"/>
                <a:gd name="connsiteY97" fmla="*/ 572790 h 635971"/>
                <a:gd name="connsiteX98" fmla="*/ 292986 w 665158"/>
                <a:gd name="connsiteY98" fmla="*/ 301846 h 635971"/>
                <a:gd name="connsiteX99" fmla="*/ 292986 w 665158"/>
                <a:gd name="connsiteY99" fmla="*/ 301846 h 635971"/>
                <a:gd name="connsiteX100" fmla="*/ 292986 w 665158"/>
                <a:gd name="connsiteY100" fmla="*/ 301845 h 635971"/>
                <a:gd name="connsiteX101" fmla="*/ 292229 w 665158"/>
                <a:gd name="connsiteY101" fmla="*/ 295386 h 635971"/>
                <a:gd name="connsiteX102" fmla="*/ 146493 w 665158"/>
                <a:gd name="connsiteY102" fmla="*/ 238664 h 635971"/>
                <a:gd name="connsiteX103" fmla="*/ 534317 w 665158"/>
                <a:gd name="connsiteY103" fmla="*/ 219753 h 635971"/>
                <a:gd name="connsiteX104" fmla="*/ 486207 w 665158"/>
                <a:gd name="connsiteY104" fmla="*/ 219753 h 635971"/>
                <a:gd name="connsiteX105" fmla="*/ 486207 w 665158"/>
                <a:gd name="connsiteY105" fmla="*/ 267538 h 635971"/>
                <a:gd name="connsiteX106" fmla="*/ 534317 w 665158"/>
                <a:gd name="connsiteY106" fmla="*/ 267538 h 635971"/>
                <a:gd name="connsiteX107" fmla="*/ 449628 w 665158"/>
                <a:gd name="connsiteY107" fmla="*/ 0 h 635971"/>
                <a:gd name="connsiteX108" fmla="*/ 230694 w 665158"/>
                <a:gd name="connsiteY108" fmla="*/ 119160 h 635971"/>
                <a:gd name="connsiteX109" fmla="*/ 230694 w 665158"/>
                <a:gd name="connsiteY109" fmla="*/ 162466 h 635971"/>
                <a:gd name="connsiteX110" fmla="*/ 272097 w 665158"/>
                <a:gd name="connsiteY110" fmla="*/ 162466 h 635971"/>
                <a:gd name="connsiteX111" fmla="*/ 272097 w 665158"/>
                <a:gd name="connsiteY111" fmla="*/ 251850 h 635971"/>
                <a:gd name="connsiteX112" fmla="*/ 309810 w 665158"/>
                <a:gd name="connsiteY112" fmla="*/ 251850 h 635971"/>
                <a:gd name="connsiteX113" fmla="*/ 309810 w 665158"/>
                <a:gd name="connsiteY113" fmla="*/ 162466 h 635971"/>
                <a:gd name="connsiteX114" fmla="*/ 592776 w 665158"/>
                <a:gd name="connsiteY114" fmla="*/ 162466 h 635971"/>
                <a:gd name="connsiteX115" fmla="*/ 592776 w 665158"/>
                <a:gd name="connsiteY115" fmla="*/ 403380 h 635971"/>
                <a:gd name="connsiteX116" fmla="*/ 639160 w 665158"/>
                <a:gd name="connsiteY116" fmla="*/ 403380 h 635971"/>
                <a:gd name="connsiteX117" fmla="*/ 639160 w 665158"/>
                <a:gd name="connsiteY117" fmla="*/ 162466 h 635971"/>
                <a:gd name="connsiteX118" fmla="*/ 665158 w 665158"/>
                <a:gd name="connsiteY118" fmla="*/ 162466 h 635971"/>
                <a:gd name="connsiteX119" fmla="*/ 665158 w 665158"/>
                <a:gd name="connsiteY119" fmla="*/ 119160 h 63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65158" h="635971">
                  <a:moveTo>
                    <a:pt x="144517" y="432643"/>
                  </a:moveTo>
                  <a:cubicBezTo>
                    <a:pt x="140405" y="432643"/>
                    <a:pt x="137164" y="434522"/>
                    <a:pt x="134794" y="438281"/>
                  </a:cubicBezTo>
                  <a:cubicBezTo>
                    <a:pt x="132425" y="442039"/>
                    <a:pt x="131240" y="447179"/>
                    <a:pt x="131240" y="453701"/>
                  </a:cubicBezTo>
                  <a:cubicBezTo>
                    <a:pt x="131240" y="459854"/>
                    <a:pt x="132494" y="464755"/>
                    <a:pt x="135004" y="468403"/>
                  </a:cubicBezTo>
                  <a:cubicBezTo>
                    <a:pt x="137513" y="472050"/>
                    <a:pt x="140806" y="473874"/>
                    <a:pt x="144883" y="473874"/>
                  </a:cubicBezTo>
                  <a:cubicBezTo>
                    <a:pt x="149169" y="473874"/>
                    <a:pt x="152558" y="472069"/>
                    <a:pt x="155050" y="468458"/>
                  </a:cubicBezTo>
                  <a:cubicBezTo>
                    <a:pt x="157542" y="464847"/>
                    <a:pt x="158788" y="459818"/>
                    <a:pt x="158788" y="453369"/>
                  </a:cubicBezTo>
                  <a:cubicBezTo>
                    <a:pt x="158788" y="446774"/>
                    <a:pt x="157534" y="441671"/>
                    <a:pt x="155024" y="438059"/>
                  </a:cubicBezTo>
                  <a:cubicBezTo>
                    <a:pt x="152515" y="434449"/>
                    <a:pt x="149013" y="432643"/>
                    <a:pt x="144517" y="432643"/>
                  </a:cubicBezTo>
                  <a:close/>
                  <a:moveTo>
                    <a:pt x="96733" y="413631"/>
                  </a:moveTo>
                  <a:lnTo>
                    <a:pt x="96733" y="492888"/>
                  </a:lnTo>
                  <a:lnTo>
                    <a:pt x="48328" y="492888"/>
                  </a:lnTo>
                  <a:lnTo>
                    <a:pt x="48328" y="474206"/>
                  </a:lnTo>
                  <a:lnTo>
                    <a:pt x="74151" y="474206"/>
                  </a:lnTo>
                  <a:lnTo>
                    <a:pt x="74151" y="413631"/>
                  </a:lnTo>
                  <a:close/>
                  <a:moveTo>
                    <a:pt x="144308" y="412304"/>
                  </a:moveTo>
                  <a:cubicBezTo>
                    <a:pt x="151766" y="412304"/>
                    <a:pt x="158422" y="414063"/>
                    <a:pt x="164277" y="417582"/>
                  </a:cubicBezTo>
                  <a:cubicBezTo>
                    <a:pt x="170131" y="421101"/>
                    <a:pt x="174679" y="426085"/>
                    <a:pt x="177920" y="432533"/>
                  </a:cubicBezTo>
                  <a:cubicBezTo>
                    <a:pt x="181161" y="438981"/>
                    <a:pt x="182782" y="446240"/>
                    <a:pt x="182782" y="454309"/>
                  </a:cubicBezTo>
                  <a:cubicBezTo>
                    <a:pt x="182782" y="462010"/>
                    <a:pt x="181178" y="468910"/>
                    <a:pt x="177972" y="475007"/>
                  </a:cubicBezTo>
                  <a:cubicBezTo>
                    <a:pt x="174766" y="481106"/>
                    <a:pt x="170279" y="485841"/>
                    <a:pt x="164512" y="489212"/>
                  </a:cubicBezTo>
                  <a:cubicBezTo>
                    <a:pt x="158744" y="492583"/>
                    <a:pt x="152341" y="494269"/>
                    <a:pt x="145301" y="494269"/>
                  </a:cubicBezTo>
                  <a:cubicBezTo>
                    <a:pt x="142270" y="494269"/>
                    <a:pt x="139359" y="493956"/>
                    <a:pt x="136572" y="493329"/>
                  </a:cubicBezTo>
                  <a:lnTo>
                    <a:pt x="127058" y="503554"/>
                  </a:lnTo>
                  <a:lnTo>
                    <a:pt x="98726" y="503554"/>
                  </a:lnTo>
                  <a:lnTo>
                    <a:pt x="118537" y="483325"/>
                  </a:lnTo>
                  <a:cubicBezTo>
                    <a:pt x="111044" y="475404"/>
                    <a:pt x="107298" y="465308"/>
                    <a:pt x="107298" y="453038"/>
                  </a:cubicBezTo>
                  <a:cubicBezTo>
                    <a:pt x="107298" y="445116"/>
                    <a:pt x="108841" y="438032"/>
                    <a:pt x="111924" y="431786"/>
                  </a:cubicBezTo>
                  <a:cubicBezTo>
                    <a:pt x="115008" y="425541"/>
                    <a:pt x="119382" y="420732"/>
                    <a:pt x="125045" y="417362"/>
                  </a:cubicBezTo>
                  <a:cubicBezTo>
                    <a:pt x="130708" y="413990"/>
                    <a:pt x="137129" y="412304"/>
                    <a:pt x="144308" y="412304"/>
                  </a:cubicBezTo>
                  <a:close/>
                  <a:moveTo>
                    <a:pt x="214235" y="412304"/>
                  </a:moveTo>
                  <a:cubicBezTo>
                    <a:pt x="223505" y="412304"/>
                    <a:pt x="230892" y="414598"/>
                    <a:pt x="236399" y="419185"/>
                  </a:cubicBezTo>
                  <a:cubicBezTo>
                    <a:pt x="241905" y="423772"/>
                    <a:pt x="244658" y="429898"/>
                    <a:pt x="244658" y="437562"/>
                  </a:cubicBezTo>
                  <a:cubicBezTo>
                    <a:pt x="244658" y="448506"/>
                    <a:pt x="238629" y="456428"/>
                    <a:pt x="226571" y="461329"/>
                  </a:cubicBezTo>
                  <a:cubicBezTo>
                    <a:pt x="222842" y="462802"/>
                    <a:pt x="220290" y="463963"/>
                    <a:pt x="218913" y="464811"/>
                  </a:cubicBezTo>
                  <a:cubicBezTo>
                    <a:pt x="217537" y="465658"/>
                    <a:pt x="216509" y="466570"/>
                    <a:pt x="215829" y="467546"/>
                  </a:cubicBezTo>
                  <a:cubicBezTo>
                    <a:pt x="215149" y="468522"/>
                    <a:pt x="214810" y="469656"/>
                    <a:pt x="214810" y="470945"/>
                  </a:cubicBezTo>
                  <a:cubicBezTo>
                    <a:pt x="214810" y="472751"/>
                    <a:pt x="215489" y="474123"/>
                    <a:pt x="216848" y="475063"/>
                  </a:cubicBezTo>
                  <a:cubicBezTo>
                    <a:pt x="218208" y="476002"/>
                    <a:pt x="220124" y="476472"/>
                    <a:pt x="222598" y="476472"/>
                  </a:cubicBezTo>
                  <a:cubicBezTo>
                    <a:pt x="225874" y="476472"/>
                    <a:pt x="229411" y="475726"/>
                    <a:pt x="233210" y="474234"/>
                  </a:cubicBezTo>
                  <a:cubicBezTo>
                    <a:pt x="237009" y="472742"/>
                    <a:pt x="240476" y="470780"/>
                    <a:pt x="243612" y="468348"/>
                  </a:cubicBezTo>
                  <a:lnTo>
                    <a:pt x="243612" y="490068"/>
                  </a:lnTo>
                  <a:cubicBezTo>
                    <a:pt x="237096" y="492869"/>
                    <a:pt x="229917" y="494269"/>
                    <a:pt x="222076" y="494269"/>
                  </a:cubicBezTo>
                  <a:cubicBezTo>
                    <a:pt x="215315" y="494269"/>
                    <a:pt x="209530" y="493311"/>
                    <a:pt x="204721" y="491395"/>
                  </a:cubicBezTo>
                  <a:cubicBezTo>
                    <a:pt x="199912" y="489479"/>
                    <a:pt x="196174" y="486568"/>
                    <a:pt x="193509" y="482663"/>
                  </a:cubicBezTo>
                  <a:cubicBezTo>
                    <a:pt x="190842" y="478756"/>
                    <a:pt x="189509" y="474169"/>
                    <a:pt x="189509" y="468901"/>
                  </a:cubicBezTo>
                  <a:cubicBezTo>
                    <a:pt x="189509" y="463484"/>
                    <a:pt x="191121" y="458804"/>
                    <a:pt x="194345" y="454862"/>
                  </a:cubicBezTo>
                  <a:cubicBezTo>
                    <a:pt x="197568" y="450919"/>
                    <a:pt x="203065" y="447290"/>
                    <a:pt x="210837" y="443973"/>
                  </a:cubicBezTo>
                  <a:cubicBezTo>
                    <a:pt x="214775" y="442242"/>
                    <a:pt x="217363" y="440833"/>
                    <a:pt x="218600" y="439746"/>
                  </a:cubicBezTo>
                  <a:cubicBezTo>
                    <a:pt x="219837" y="438659"/>
                    <a:pt x="220456" y="437286"/>
                    <a:pt x="220456" y="435628"/>
                  </a:cubicBezTo>
                  <a:cubicBezTo>
                    <a:pt x="220456" y="433896"/>
                    <a:pt x="219689" y="432533"/>
                    <a:pt x="218155" y="431538"/>
                  </a:cubicBezTo>
                  <a:cubicBezTo>
                    <a:pt x="216622" y="430543"/>
                    <a:pt x="214601" y="430046"/>
                    <a:pt x="212091" y="430046"/>
                  </a:cubicBezTo>
                  <a:cubicBezTo>
                    <a:pt x="205993" y="430046"/>
                    <a:pt x="199790" y="431870"/>
                    <a:pt x="193482" y="435517"/>
                  </a:cubicBezTo>
                  <a:lnTo>
                    <a:pt x="193482" y="415344"/>
                  </a:lnTo>
                  <a:cubicBezTo>
                    <a:pt x="196723" y="414423"/>
                    <a:pt x="199241" y="413796"/>
                    <a:pt x="201036" y="413464"/>
                  </a:cubicBezTo>
                  <a:cubicBezTo>
                    <a:pt x="202830" y="413133"/>
                    <a:pt x="204825" y="412857"/>
                    <a:pt x="207021" y="412635"/>
                  </a:cubicBezTo>
                  <a:cubicBezTo>
                    <a:pt x="209217" y="412414"/>
                    <a:pt x="211621" y="412304"/>
                    <a:pt x="214235" y="412304"/>
                  </a:cubicBezTo>
                  <a:close/>
                  <a:moveTo>
                    <a:pt x="420744" y="354477"/>
                  </a:moveTo>
                  <a:lnTo>
                    <a:pt x="372634" y="354477"/>
                  </a:lnTo>
                  <a:lnTo>
                    <a:pt x="372634" y="402262"/>
                  </a:lnTo>
                  <a:lnTo>
                    <a:pt x="420744" y="402262"/>
                  </a:lnTo>
                  <a:close/>
                  <a:moveTo>
                    <a:pt x="496460" y="354477"/>
                  </a:moveTo>
                  <a:lnTo>
                    <a:pt x="448350" y="354477"/>
                  </a:lnTo>
                  <a:lnTo>
                    <a:pt x="448350" y="402262"/>
                  </a:lnTo>
                  <a:lnTo>
                    <a:pt x="496460" y="402262"/>
                  </a:lnTo>
                  <a:close/>
                  <a:moveTo>
                    <a:pt x="572175" y="354477"/>
                  </a:moveTo>
                  <a:lnTo>
                    <a:pt x="524065" y="354477"/>
                  </a:lnTo>
                  <a:lnTo>
                    <a:pt x="524065" y="402262"/>
                  </a:lnTo>
                  <a:lnTo>
                    <a:pt x="572175" y="402262"/>
                  </a:lnTo>
                  <a:close/>
                  <a:moveTo>
                    <a:pt x="496460" y="287115"/>
                  </a:moveTo>
                  <a:lnTo>
                    <a:pt x="448350" y="287115"/>
                  </a:lnTo>
                  <a:lnTo>
                    <a:pt x="448350" y="334900"/>
                  </a:lnTo>
                  <a:lnTo>
                    <a:pt x="496460" y="334900"/>
                  </a:lnTo>
                  <a:close/>
                  <a:moveTo>
                    <a:pt x="572175" y="287115"/>
                  </a:moveTo>
                  <a:lnTo>
                    <a:pt x="524065" y="287115"/>
                  </a:lnTo>
                  <a:lnTo>
                    <a:pt x="524065" y="334900"/>
                  </a:lnTo>
                  <a:lnTo>
                    <a:pt x="572175" y="334900"/>
                  </a:lnTo>
                  <a:close/>
                  <a:moveTo>
                    <a:pt x="146493" y="261457"/>
                  </a:moveTo>
                  <a:cubicBezTo>
                    <a:pt x="202338" y="261457"/>
                    <a:pt x="247609" y="275505"/>
                    <a:pt x="247609" y="292835"/>
                  </a:cubicBezTo>
                  <a:cubicBezTo>
                    <a:pt x="247609" y="310165"/>
                    <a:pt x="202338" y="324213"/>
                    <a:pt x="146493" y="324213"/>
                  </a:cubicBezTo>
                  <a:cubicBezTo>
                    <a:pt x="90648" y="324213"/>
                    <a:pt x="45377" y="310165"/>
                    <a:pt x="45377" y="292835"/>
                  </a:cubicBezTo>
                  <a:cubicBezTo>
                    <a:pt x="45377" y="275505"/>
                    <a:pt x="90648" y="261457"/>
                    <a:pt x="146493" y="261457"/>
                  </a:cubicBezTo>
                  <a:close/>
                  <a:moveTo>
                    <a:pt x="146493" y="238664"/>
                  </a:moveTo>
                  <a:cubicBezTo>
                    <a:pt x="70644" y="238664"/>
                    <a:pt x="8258" y="263526"/>
                    <a:pt x="756" y="295386"/>
                  </a:cubicBezTo>
                  <a:lnTo>
                    <a:pt x="224" y="299934"/>
                  </a:lnTo>
                  <a:lnTo>
                    <a:pt x="0" y="299934"/>
                  </a:lnTo>
                  <a:lnTo>
                    <a:pt x="0" y="301846"/>
                  </a:lnTo>
                  <a:cubicBezTo>
                    <a:pt x="0" y="347321"/>
                    <a:pt x="0" y="527632"/>
                    <a:pt x="0" y="572789"/>
                  </a:cubicBezTo>
                  <a:lnTo>
                    <a:pt x="0" y="572790"/>
                  </a:lnTo>
                  <a:lnTo>
                    <a:pt x="0" y="572791"/>
                  </a:lnTo>
                  <a:lnTo>
                    <a:pt x="0" y="574701"/>
                  </a:lnTo>
                  <a:lnTo>
                    <a:pt x="224" y="574701"/>
                  </a:lnTo>
                  <a:lnTo>
                    <a:pt x="756" y="579250"/>
                  </a:lnTo>
                  <a:cubicBezTo>
                    <a:pt x="8258" y="611109"/>
                    <a:pt x="70644" y="635971"/>
                    <a:pt x="146493" y="635971"/>
                  </a:cubicBezTo>
                  <a:cubicBezTo>
                    <a:pt x="222342" y="635971"/>
                    <a:pt x="284727" y="611109"/>
                    <a:pt x="292229" y="579250"/>
                  </a:cubicBezTo>
                  <a:lnTo>
                    <a:pt x="292762" y="574701"/>
                  </a:lnTo>
                  <a:lnTo>
                    <a:pt x="292986" y="574701"/>
                  </a:lnTo>
                  <a:lnTo>
                    <a:pt x="292986" y="572790"/>
                  </a:lnTo>
                  <a:lnTo>
                    <a:pt x="292986" y="301846"/>
                  </a:lnTo>
                  <a:lnTo>
                    <a:pt x="292986" y="301846"/>
                  </a:lnTo>
                  <a:lnTo>
                    <a:pt x="292986" y="301845"/>
                  </a:lnTo>
                  <a:lnTo>
                    <a:pt x="292229" y="295386"/>
                  </a:lnTo>
                  <a:cubicBezTo>
                    <a:pt x="284728" y="263526"/>
                    <a:pt x="222342" y="238664"/>
                    <a:pt x="146493" y="238664"/>
                  </a:cubicBezTo>
                  <a:close/>
                  <a:moveTo>
                    <a:pt x="534317" y="219753"/>
                  </a:moveTo>
                  <a:lnTo>
                    <a:pt x="486207" y="219753"/>
                  </a:lnTo>
                  <a:lnTo>
                    <a:pt x="486207" y="267538"/>
                  </a:lnTo>
                  <a:lnTo>
                    <a:pt x="534317" y="267538"/>
                  </a:lnTo>
                  <a:close/>
                  <a:moveTo>
                    <a:pt x="449628" y="0"/>
                  </a:moveTo>
                  <a:lnTo>
                    <a:pt x="230694" y="119160"/>
                  </a:lnTo>
                  <a:lnTo>
                    <a:pt x="230694" y="162466"/>
                  </a:lnTo>
                  <a:lnTo>
                    <a:pt x="272097" y="162466"/>
                  </a:lnTo>
                  <a:lnTo>
                    <a:pt x="272097" y="251850"/>
                  </a:lnTo>
                  <a:lnTo>
                    <a:pt x="309810" y="251850"/>
                  </a:lnTo>
                  <a:lnTo>
                    <a:pt x="309810" y="162466"/>
                  </a:lnTo>
                  <a:lnTo>
                    <a:pt x="592776" y="162466"/>
                  </a:lnTo>
                  <a:lnTo>
                    <a:pt x="592776" y="403380"/>
                  </a:lnTo>
                  <a:lnTo>
                    <a:pt x="639160" y="403380"/>
                  </a:lnTo>
                  <a:lnTo>
                    <a:pt x="639160" y="162466"/>
                  </a:lnTo>
                  <a:lnTo>
                    <a:pt x="665158" y="162466"/>
                  </a:lnTo>
                  <a:lnTo>
                    <a:pt x="665158" y="119160"/>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a:solidFill>
                  <a:schemeClr val="tx1"/>
                </a:solidFill>
                <a:latin typeface="Segoe UI Light"/>
                <a:ea typeface="Segoe UI" pitchFamily="34" charset="0"/>
                <a:cs typeface="Segoe UI" pitchFamily="34" charset="0"/>
              </a:endParaRPr>
            </a:p>
          </p:txBody>
        </p:sp>
      </p:grpSp>
      <p:sp>
        <p:nvSpPr>
          <p:cNvPr id="66" name="Rectangle 65"/>
          <p:cNvSpPr/>
          <p:nvPr/>
        </p:nvSpPr>
        <p:spPr>
          <a:xfrm>
            <a:off x="1421692" y="3047163"/>
            <a:ext cx="1649161" cy="1664802"/>
          </a:xfrm>
          <a:prstGeom prst="rect">
            <a:avLst/>
          </a:prstGeom>
          <a:solidFill>
            <a:srgbClr val="BAD80A"/>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JDBC</a:t>
            </a:r>
            <a:endParaRPr lang="en-US" sz="1400" kern="0" dirty="0">
              <a:solidFill>
                <a:prstClr val="white"/>
              </a:solidFill>
              <a:ea typeface="Times New Roman" panose="02020603050405020304" pitchFamily="18" charset="0"/>
            </a:endParaRPr>
          </a:p>
        </p:txBody>
      </p:sp>
      <p:sp>
        <p:nvSpPr>
          <p:cNvPr id="68" name="Rectangle 67"/>
          <p:cNvSpPr/>
          <p:nvPr/>
        </p:nvSpPr>
        <p:spPr>
          <a:xfrm>
            <a:off x="3147308" y="3047163"/>
            <a:ext cx="1129971" cy="1664802"/>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ODBC</a:t>
            </a:r>
            <a:endParaRPr lang="en-US" sz="1400" kern="0" dirty="0">
              <a:solidFill>
                <a:prstClr val="white"/>
              </a:solidFill>
              <a:ea typeface="Times New Roman" panose="02020603050405020304" pitchFamily="18" charset="0"/>
            </a:endParaRPr>
          </a:p>
        </p:txBody>
      </p:sp>
      <p:sp>
        <p:nvSpPr>
          <p:cNvPr id="71" name="Rectangle 70"/>
          <p:cNvSpPr/>
          <p:nvPr/>
        </p:nvSpPr>
        <p:spPr>
          <a:xfrm>
            <a:off x="4354556" y="3933634"/>
            <a:ext cx="816619" cy="778332"/>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ODBC</a:t>
            </a:r>
            <a:endParaRPr lang="en-US" sz="1400" kern="0" dirty="0">
              <a:solidFill>
                <a:prstClr val="white"/>
              </a:solidFill>
              <a:ea typeface="Times New Roman" panose="02020603050405020304" pitchFamily="18" charset="0"/>
            </a:endParaRPr>
          </a:p>
        </p:txBody>
      </p:sp>
      <p:sp>
        <p:nvSpPr>
          <p:cNvPr id="72" name="Rectangle 71"/>
          <p:cNvSpPr/>
          <p:nvPr/>
        </p:nvSpPr>
        <p:spPr>
          <a:xfrm>
            <a:off x="6152314" y="3047163"/>
            <a:ext cx="778636" cy="790782"/>
          </a:xfrm>
          <a:prstGeom prst="rect">
            <a:avLst/>
          </a:prstGeom>
          <a:solidFill>
            <a:srgbClr val="002050"/>
          </a:solidFill>
          <a:ln w="12700" cap="flat" cmpd="sng" algn="ctr">
            <a:noFill/>
            <a:prstDash val="solid"/>
            <a:miter lim="800000"/>
          </a:ln>
          <a:effectLst/>
        </p:spPr>
        <p:txBody>
          <a:bodyPr lIns="44821" rIns="44821" rtlCol="0" anchor="ctr"/>
          <a:lstStyle/>
          <a:p>
            <a:pPr algn="ctr" defTabSz="896386">
              <a:defRPr/>
            </a:pPr>
            <a:r>
              <a:rPr lang="en-US" sz="1400" kern="0" dirty="0">
                <a:solidFill>
                  <a:srgbClr val="FFFFFF"/>
                </a:solidFill>
                <a:ea typeface="Times New Roman" panose="02020603050405020304" pitchFamily="18" charset="0"/>
              </a:rPr>
              <a:t>Node.js Driver</a:t>
            </a:r>
            <a:endParaRPr lang="en-US" sz="1400" kern="0" dirty="0">
              <a:solidFill>
                <a:prstClr val="white"/>
              </a:solidFill>
              <a:ea typeface="Times New Roman" panose="02020603050405020304" pitchFamily="18" charset="0"/>
            </a:endParaRPr>
          </a:p>
        </p:txBody>
      </p:sp>
      <p:sp>
        <p:nvSpPr>
          <p:cNvPr id="73" name="Rectangle 72"/>
          <p:cNvSpPr/>
          <p:nvPr/>
        </p:nvSpPr>
        <p:spPr>
          <a:xfrm>
            <a:off x="4354556" y="3047163"/>
            <a:ext cx="816619" cy="790782"/>
          </a:xfrm>
          <a:prstGeom prst="rect">
            <a:avLst/>
          </a:prstGeom>
          <a:solidFill>
            <a:srgbClr val="107C1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PHP Driver</a:t>
            </a:r>
            <a:endParaRPr lang="en-US" sz="1400" kern="0" dirty="0">
              <a:solidFill>
                <a:prstClr val="white"/>
              </a:solidFill>
              <a:ea typeface="Times New Roman" panose="02020603050405020304" pitchFamily="18" charset="0"/>
            </a:endParaRPr>
          </a:p>
        </p:txBody>
      </p:sp>
      <p:sp>
        <p:nvSpPr>
          <p:cNvPr id="75" name="Rectangle 74"/>
          <p:cNvSpPr/>
          <p:nvPr/>
        </p:nvSpPr>
        <p:spPr>
          <a:xfrm>
            <a:off x="224247" y="3047163"/>
            <a:ext cx="1129971" cy="1664802"/>
          </a:xfrm>
          <a:prstGeom prst="rect">
            <a:avLst/>
          </a:prstGeom>
          <a:solidFill>
            <a:srgbClr val="00BCF2"/>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ADO.NET</a:t>
            </a:r>
            <a:endParaRPr lang="en-US" sz="1400" kern="0" dirty="0">
              <a:solidFill>
                <a:prstClr val="white"/>
              </a:solidFill>
              <a:ea typeface="Times New Roman" panose="02020603050405020304" pitchFamily="18" charset="0"/>
            </a:endParaRPr>
          </a:p>
        </p:txBody>
      </p:sp>
      <p:sp>
        <p:nvSpPr>
          <p:cNvPr id="78" name="Rectangle 77"/>
          <p:cNvSpPr/>
          <p:nvPr/>
        </p:nvSpPr>
        <p:spPr>
          <a:xfrm>
            <a:off x="8543764" y="3933634"/>
            <a:ext cx="1654681" cy="778331"/>
          </a:xfrm>
          <a:prstGeom prst="rect">
            <a:avLst/>
          </a:prstGeom>
          <a:solidFill>
            <a:srgbClr val="FFB900"/>
          </a:solidFill>
          <a:ln w="12700" cap="flat" cmpd="sng" algn="ctr">
            <a:noFill/>
            <a:prstDash val="solid"/>
            <a:miter lim="800000"/>
          </a:ln>
          <a:effectLst/>
        </p:spPr>
        <p:txBody>
          <a:bodyPr wrap="square" rtlCol="0" anchor="ctr">
            <a:noAutofit/>
          </a:bodyPr>
          <a:lstStyle/>
          <a:p>
            <a:pPr algn="ctr" defTabSz="896386">
              <a:defRPr/>
            </a:pPr>
            <a:r>
              <a:rPr lang="en-US" sz="1400" kern="0" dirty="0" err="1">
                <a:solidFill>
                  <a:srgbClr val="FFFFFF"/>
                </a:solidFill>
                <a:ea typeface="Times New Roman" panose="02020603050405020304" pitchFamily="18" charset="0"/>
              </a:rPr>
              <a:t>FreeTDS</a:t>
            </a:r>
            <a:endParaRPr lang="en-US" sz="1400" kern="0" dirty="0">
              <a:solidFill>
                <a:prstClr val="white"/>
              </a:solidFill>
              <a:ea typeface="Times New Roman" panose="02020603050405020304" pitchFamily="18" charset="0"/>
            </a:endParaRPr>
          </a:p>
        </p:txBody>
      </p:sp>
      <p:sp>
        <p:nvSpPr>
          <p:cNvPr id="80" name="Rectangle 79"/>
          <p:cNvSpPr/>
          <p:nvPr/>
        </p:nvSpPr>
        <p:spPr>
          <a:xfrm>
            <a:off x="9412479" y="3047162"/>
            <a:ext cx="786176" cy="376444"/>
          </a:xfrm>
          <a:prstGeom prst="rect">
            <a:avLst/>
          </a:prstGeom>
          <a:solidFill>
            <a:srgbClr val="004B1C"/>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ea typeface="Times New Roman" panose="02020603050405020304" pitchFamily="18" charset="0"/>
              </a:rPr>
              <a:t>Django</a:t>
            </a:r>
            <a:endParaRPr lang="en-US" sz="1400" kern="0" dirty="0">
              <a:solidFill>
                <a:prstClr val="white"/>
              </a:solidFill>
              <a:ea typeface="Times New Roman" panose="02020603050405020304" pitchFamily="18" charset="0"/>
            </a:endParaRPr>
          </a:p>
        </p:txBody>
      </p:sp>
      <p:sp>
        <p:nvSpPr>
          <p:cNvPr id="81" name="Rectangle 80"/>
          <p:cNvSpPr/>
          <p:nvPr/>
        </p:nvSpPr>
        <p:spPr>
          <a:xfrm>
            <a:off x="8543763" y="3047163"/>
            <a:ext cx="785967" cy="798855"/>
          </a:xfrm>
          <a:prstGeom prst="rect">
            <a:avLst/>
          </a:prstGeom>
          <a:solidFill>
            <a:srgbClr val="004B1C"/>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Pymssql</a:t>
            </a:r>
            <a:endParaRPr lang="en-US" sz="1400" kern="0" dirty="0">
              <a:solidFill>
                <a:prstClr val="white"/>
              </a:solidFill>
              <a:ea typeface="Calibri" panose="020F0502020204030204" pitchFamily="34" charset="0"/>
              <a:cs typeface="Times New Roman" panose="02020603050405020304" pitchFamily="18" charset="0"/>
            </a:endParaRPr>
          </a:p>
        </p:txBody>
      </p:sp>
      <p:sp>
        <p:nvSpPr>
          <p:cNvPr id="82" name="Rectangle 81"/>
          <p:cNvSpPr/>
          <p:nvPr/>
        </p:nvSpPr>
        <p:spPr>
          <a:xfrm>
            <a:off x="7021016" y="3047163"/>
            <a:ext cx="1451711" cy="1664802"/>
          </a:xfrm>
          <a:prstGeom prst="rect">
            <a:avLst/>
          </a:prstGeom>
          <a:solidFill>
            <a:srgbClr val="00205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Tedious Node.js Driver</a:t>
            </a:r>
            <a:endParaRPr lang="en-US" sz="1400" kern="0" dirty="0">
              <a:solidFill>
                <a:prstClr val="white"/>
              </a:solidFill>
              <a:ea typeface="Times New Roman" panose="02020603050405020304" pitchFamily="18" charset="0"/>
            </a:endParaRPr>
          </a:p>
        </p:txBody>
      </p:sp>
      <p:sp>
        <p:nvSpPr>
          <p:cNvPr id="84" name="Rectangle 83"/>
          <p:cNvSpPr/>
          <p:nvPr/>
        </p:nvSpPr>
        <p:spPr>
          <a:xfrm>
            <a:off x="10272853" y="3933633"/>
            <a:ext cx="1652016" cy="778331"/>
          </a:xfrm>
          <a:prstGeom prst="rect">
            <a:avLst/>
          </a:prstGeom>
          <a:solidFill>
            <a:srgbClr val="FFB900"/>
          </a:solidFill>
          <a:ln w="12700" cap="flat" cmpd="sng" algn="ctr">
            <a:noFill/>
            <a:prstDash val="solid"/>
            <a:miter lim="800000"/>
          </a:ln>
          <a:effectLst/>
        </p:spPr>
        <p:txBody>
          <a:bodyPr wrap="square" rtlCol="0" anchor="ctr">
            <a:noAutofit/>
          </a:bodyPr>
          <a:lstStyle/>
          <a:p>
            <a:pPr algn="ctr" defTabSz="896386">
              <a:defRPr/>
            </a:pPr>
            <a:r>
              <a:rPr lang="en-US" sz="1400" kern="0" dirty="0" err="1">
                <a:solidFill>
                  <a:srgbClr val="FFFFFF"/>
                </a:solidFill>
                <a:ea typeface="Times New Roman" panose="02020603050405020304" pitchFamily="18" charset="0"/>
              </a:rPr>
              <a:t>FreeTDS</a:t>
            </a:r>
            <a:endParaRPr lang="en-US" sz="1400" kern="0" dirty="0">
              <a:solidFill>
                <a:prstClr val="white"/>
              </a:solidFill>
              <a:ea typeface="Times New Roman" panose="02020603050405020304" pitchFamily="18" charset="0"/>
            </a:endParaRPr>
          </a:p>
        </p:txBody>
      </p:sp>
      <p:sp>
        <p:nvSpPr>
          <p:cNvPr id="88" name="Rectangle 87"/>
          <p:cNvSpPr/>
          <p:nvPr/>
        </p:nvSpPr>
        <p:spPr>
          <a:xfrm>
            <a:off x="6152314" y="3933633"/>
            <a:ext cx="778636" cy="778332"/>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a:solidFill>
                  <a:srgbClr val="FFFFFF"/>
                </a:solidFill>
                <a:ea typeface="Times New Roman" panose="02020603050405020304" pitchFamily="18" charset="0"/>
              </a:rPr>
              <a:t>ODBC</a:t>
            </a:r>
            <a:endParaRPr lang="en-US" sz="1400" kern="0">
              <a:solidFill>
                <a:prstClr val="white"/>
              </a:solidFill>
              <a:ea typeface="Times New Roman" panose="02020603050405020304" pitchFamily="18" charset="0"/>
            </a:endParaRPr>
          </a:p>
        </p:txBody>
      </p:sp>
      <p:sp>
        <p:nvSpPr>
          <p:cNvPr id="90" name="Rectangle 89"/>
          <p:cNvSpPr/>
          <p:nvPr/>
        </p:nvSpPr>
        <p:spPr>
          <a:xfrm>
            <a:off x="5257151" y="3933634"/>
            <a:ext cx="816619" cy="778332"/>
          </a:xfrm>
          <a:prstGeom prst="rect">
            <a:avLst/>
          </a:prstGeom>
          <a:solidFill>
            <a:srgbClr val="FFB900"/>
          </a:solidFill>
          <a:ln w="12700" cap="flat" cmpd="sng" algn="ctr">
            <a:noFill/>
            <a:prstDash val="solid"/>
            <a:miter lim="800000"/>
          </a:ln>
          <a:effectLst/>
        </p:spPr>
        <p:txBody>
          <a:bodyPr lIns="44821" rIns="44821" rtlCol="0" anchor="ctr"/>
          <a:lstStyle/>
          <a:p>
            <a:pPr algn="ctr" defTabSz="896386">
              <a:defRPr/>
            </a:pPr>
            <a:r>
              <a:rPr lang="en-US" sz="1400" kern="0" dirty="0" err="1">
                <a:solidFill>
                  <a:srgbClr val="FFFFFF"/>
                </a:solidFill>
                <a:ea typeface="Times New Roman" panose="02020603050405020304" pitchFamily="18" charset="0"/>
              </a:rPr>
              <a:t>FreeTDS</a:t>
            </a:r>
            <a:endParaRPr lang="en-US" sz="1400" kern="0" dirty="0">
              <a:solidFill>
                <a:prstClr val="white"/>
              </a:solidFill>
              <a:ea typeface="Times New Roman" panose="02020603050405020304" pitchFamily="18" charset="0"/>
            </a:endParaRPr>
          </a:p>
        </p:txBody>
      </p:sp>
      <p:sp>
        <p:nvSpPr>
          <p:cNvPr id="91" name="Rectangle 90"/>
          <p:cNvSpPr/>
          <p:nvPr/>
        </p:nvSpPr>
        <p:spPr>
          <a:xfrm>
            <a:off x="5257151" y="3047163"/>
            <a:ext cx="816619" cy="790782"/>
          </a:xfrm>
          <a:prstGeom prst="rect">
            <a:avLst/>
          </a:prstGeom>
          <a:solidFill>
            <a:srgbClr val="107C10"/>
          </a:solidFill>
          <a:ln w="12700" cap="flat" cmpd="sng" algn="ctr">
            <a:noFill/>
            <a:prstDash val="solid"/>
            <a:miter lim="800000"/>
          </a:ln>
          <a:effectLst/>
        </p:spPr>
        <p:txBody>
          <a:bodyPr rtlCol="0" anchor="ctr"/>
          <a:lstStyle/>
          <a:p>
            <a:pPr algn="ctr" defTabSz="896386">
              <a:defRPr/>
            </a:pPr>
            <a:r>
              <a:rPr lang="en-US" sz="1400" kern="0" dirty="0" err="1">
                <a:solidFill>
                  <a:srgbClr val="FFFFFF"/>
                </a:solidFill>
                <a:ea typeface="Times New Roman" panose="02020603050405020304" pitchFamily="18" charset="0"/>
              </a:rPr>
              <a:t>db</a:t>
            </a:r>
            <a:r>
              <a:rPr lang="en-US" sz="1400" kern="0" dirty="0">
                <a:solidFill>
                  <a:srgbClr val="FFFFFF"/>
                </a:solidFill>
                <a:ea typeface="Times New Roman" panose="02020603050405020304" pitchFamily="18" charset="0"/>
              </a:rPr>
              <a:t>-lib</a:t>
            </a:r>
            <a:endParaRPr lang="en-US" sz="1400" kern="0" dirty="0">
              <a:solidFill>
                <a:prstClr val="white"/>
              </a:solidFill>
              <a:ea typeface="Times New Roman" panose="02020603050405020304" pitchFamily="18" charset="0"/>
            </a:endParaRPr>
          </a:p>
        </p:txBody>
      </p:sp>
      <p:sp>
        <p:nvSpPr>
          <p:cNvPr id="130" name="Rectangle 129"/>
          <p:cNvSpPr/>
          <p:nvPr/>
        </p:nvSpPr>
        <p:spPr>
          <a:xfrm>
            <a:off x="9412479" y="3463364"/>
            <a:ext cx="785966" cy="371702"/>
          </a:xfrm>
          <a:prstGeom prst="rect">
            <a:avLst/>
          </a:prstGeom>
          <a:solidFill>
            <a:srgbClr val="004B1C"/>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Pymssql</a:t>
            </a:r>
            <a:endParaRPr lang="en-US" sz="1400" kern="0" dirty="0">
              <a:solidFill>
                <a:prstClr val="white"/>
              </a:solidFill>
              <a:ea typeface="Calibri" panose="020F0502020204030204" pitchFamily="34" charset="0"/>
              <a:cs typeface="Times New Roman" panose="02020603050405020304" pitchFamily="18" charset="0"/>
            </a:endParaRPr>
          </a:p>
        </p:txBody>
      </p:sp>
      <p:sp>
        <p:nvSpPr>
          <p:cNvPr id="131" name="Rectangle 130"/>
          <p:cNvSpPr/>
          <p:nvPr/>
        </p:nvSpPr>
        <p:spPr>
          <a:xfrm>
            <a:off x="11138904" y="3047162"/>
            <a:ext cx="785966" cy="376444"/>
          </a:xfrm>
          <a:prstGeom prst="rect">
            <a:avLst/>
          </a:prstGeom>
          <a:solidFill>
            <a:srgbClr val="FF8C00"/>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ea typeface="Times New Roman" panose="02020603050405020304" pitchFamily="18" charset="0"/>
              </a:rPr>
              <a:t>Rails</a:t>
            </a:r>
            <a:endParaRPr lang="en-US" sz="1400" kern="0" dirty="0">
              <a:solidFill>
                <a:prstClr val="white"/>
              </a:solidFill>
              <a:ea typeface="Times New Roman" panose="02020603050405020304" pitchFamily="18" charset="0"/>
            </a:endParaRPr>
          </a:p>
        </p:txBody>
      </p:sp>
      <p:sp>
        <p:nvSpPr>
          <p:cNvPr id="132" name="Rectangle 131"/>
          <p:cNvSpPr/>
          <p:nvPr/>
        </p:nvSpPr>
        <p:spPr>
          <a:xfrm>
            <a:off x="10270188" y="3047163"/>
            <a:ext cx="785967" cy="798855"/>
          </a:xfrm>
          <a:prstGeom prst="rect">
            <a:avLst/>
          </a:prstGeom>
          <a:solidFill>
            <a:srgbClr val="FF8C00"/>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TinyTDS</a:t>
            </a:r>
            <a:endParaRPr lang="en-US" sz="1400" kern="0" dirty="0">
              <a:solidFill>
                <a:prstClr val="white"/>
              </a:solidFill>
              <a:ea typeface="Calibri" panose="020F0502020204030204" pitchFamily="34" charset="0"/>
              <a:cs typeface="Times New Roman" panose="02020603050405020304" pitchFamily="18" charset="0"/>
            </a:endParaRPr>
          </a:p>
        </p:txBody>
      </p:sp>
      <p:sp>
        <p:nvSpPr>
          <p:cNvPr id="133" name="Rectangle 132"/>
          <p:cNvSpPr/>
          <p:nvPr/>
        </p:nvSpPr>
        <p:spPr>
          <a:xfrm>
            <a:off x="11138904" y="3463364"/>
            <a:ext cx="785966" cy="371702"/>
          </a:xfrm>
          <a:prstGeom prst="rect">
            <a:avLst/>
          </a:prstGeom>
          <a:solidFill>
            <a:srgbClr val="FF8C00"/>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TinyTDS</a:t>
            </a:r>
            <a:endParaRPr lang="en-US" sz="1400" kern="0" dirty="0">
              <a:solidFill>
                <a:prstClr val="white"/>
              </a:solidFill>
              <a:ea typeface="Calibri" panose="020F0502020204030204" pitchFamily="34" charset="0"/>
              <a:cs typeface="Times New Roman" panose="02020603050405020304" pitchFamily="18" charset="0"/>
            </a:endParaRPr>
          </a:p>
        </p:txBody>
      </p:sp>
      <p:grpSp>
        <p:nvGrpSpPr>
          <p:cNvPr id="21" name="Group 20"/>
          <p:cNvGrpSpPr/>
          <p:nvPr/>
        </p:nvGrpSpPr>
        <p:grpSpPr>
          <a:xfrm>
            <a:off x="224247" y="6174585"/>
            <a:ext cx="1129971" cy="463890"/>
            <a:chOff x="224247" y="5736435"/>
            <a:chExt cx="1129971" cy="463890"/>
          </a:xfrm>
        </p:grpSpPr>
        <p:sp>
          <p:nvSpPr>
            <p:cNvPr id="7" name="Rectangle 6"/>
            <p:cNvSpPr/>
            <p:nvPr/>
          </p:nvSpPr>
          <p:spPr bwMode="auto">
            <a:xfrm>
              <a:off x="224247" y="5736435"/>
              <a:ext cx="1129971"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3" name="Freeform 142"/>
            <p:cNvSpPr>
              <a:spLocks noChangeAspect="1" noEditPoints="1"/>
            </p:cNvSpPr>
            <p:nvPr/>
          </p:nvSpPr>
          <p:spPr bwMode="black">
            <a:xfrm>
              <a:off x="655539" y="583522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grpSp>
        <p:nvGrpSpPr>
          <p:cNvPr id="15" name="Group 14"/>
          <p:cNvGrpSpPr/>
          <p:nvPr/>
        </p:nvGrpSpPr>
        <p:grpSpPr>
          <a:xfrm>
            <a:off x="4354556" y="6174585"/>
            <a:ext cx="823734" cy="463890"/>
            <a:chOff x="4354556" y="5736435"/>
            <a:chExt cx="823734" cy="463890"/>
          </a:xfrm>
        </p:grpSpPr>
        <p:sp>
          <p:nvSpPr>
            <p:cNvPr id="137" name="Rectangle 136"/>
            <p:cNvSpPr/>
            <p:nvPr/>
          </p:nvSpPr>
          <p:spPr bwMode="auto">
            <a:xfrm>
              <a:off x="4354556" y="5736435"/>
              <a:ext cx="823734"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6" name="Freeform 145"/>
            <p:cNvSpPr>
              <a:spLocks noChangeAspect="1" noEditPoints="1"/>
            </p:cNvSpPr>
            <p:nvPr/>
          </p:nvSpPr>
          <p:spPr bwMode="black">
            <a:xfrm>
              <a:off x="4625285" y="583522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grpSp>
        <p:nvGrpSpPr>
          <p:cNvPr id="17" name="Group 16"/>
          <p:cNvGrpSpPr/>
          <p:nvPr/>
        </p:nvGrpSpPr>
        <p:grpSpPr>
          <a:xfrm>
            <a:off x="6152314" y="6174584"/>
            <a:ext cx="778636" cy="463890"/>
            <a:chOff x="6152314" y="5736434"/>
            <a:chExt cx="778636" cy="463890"/>
          </a:xfrm>
        </p:grpSpPr>
        <p:sp>
          <p:nvSpPr>
            <p:cNvPr id="141" name="Rectangle 140"/>
            <p:cNvSpPr/>
            <p:nvPr/>
          </p:nvSpPr>
          <p:spPr bwMode="auto">
            <a:xfrm>
              <a:off x="6152314" y="5736434"/>
              <a:ext cx="778636"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7" name="Freeform 146"/>
            <p:cNvSpPr>
              <a:spLocks noChangeAspect="1" noEditPoints="1"/>
            </p:cNvSpPr>
            <p:nvPr/>
          </p:nvSpPr>
          <p:spPr bwMode="black">
            <a:xfrm>
              <a:off x="6411310" y="583522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grpSp>
        <p:nvGrpSpPr>
          <p:cNvPr id="9" name="Group 8"/>
          <p:cNvGrpSpPr/>
          <p:nvPr/>
        </p:nvGrpSpPr>
        <p:grpSpPr>
          <a:xfrm>
            <a:off x="1421693" y="6174585"/>
            <a:ext cx="1646755" cy="463890"/>
            <a:chOff x="1421693" y="6174585"/>
            <a:chExt cx="1646755" cy="463890"/>
          </a:xfrm>
        </p:grpSpPr>
        <p:sp>
          <p:nvSpPr>
            <p:cNvPr id="135" name="Rectangle 134"/>
            <p:cNvSpPr/>
            <p:nvPr/>
          </p:nvSpPr>
          <p:spPr bwMode="auto">
            <a:xfrm>
              <a:off x="1421693" y="6174585"/>
              <a:ext cx="1646755"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4" name="Freeform 143"/>
            <p:cNvSpPr>
              <a:spLocks noChangeAspect="1" noEditPoints="1"/>
            </p:cNvSpPr>
            <p:nvPr/>
          </p:nvSpPr>
          <p:spPr bwMode="black">
            <a:xfrm>
              <a:off x="1683002"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1" name="Freeform 160"/>
            <p:cNvSpPr>
              <a:spLocks/>
            </p:cNvSpPr>
            <p:nvPr/>
          </p:nvSpPr>
          <p:spPr bwMode="auto">
            <a:xfrm>
              <a:off x="2534949"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74" name="Picture 7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6467" y="6245534"/>
              <a:ext cx="272402" cy="318908"/>
            </a:xfrm>
            <a:prstGeom prst="rect">
              <a:avLst/>
            </a:prstGeom>
          </p:spPr>
        </p:pic>
      </p:grpSp>
      <p:grpSp>
        <p:nvGrpSpPr>
          <p:cNvPr id="8" name="Group 7"/>
          <p:cNvGrpSpPr/>
          <p:nvPr/>
        </p:nvGrpSpPr>
        <p:grpSpPr>
          <a:xfrm>
            <a:off x="3147308" y="6174585"/>
            <a:ext cx="1113496" cy="463890"/>
            <a:chOff x="3147308" y="6174585"/>
            <a:chExt cx="1113496" cy="463890"/>
          </a:xfrm>
        </p:grpSpPr>
        <p:sp>
          <p:nvSpPr>
            <p:cNvPr id="136" name="Rectangle 135"/>
            <p:cNvSpPr/>
            <p:nvPr/>
          </p:nvSpPr>
          <p:spPr bwMode="auto">
            <a:xfrm>
              <a:off x="3147308" y="6174585"/>
              <a:ext cx="1113496"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5" name="Freeform 144"/>
            <p:cNvSpPr>
              <a:spLocks noChangeAspect="1" noEditPoints="1"/>
            </p:cNvSpPr>
            <p:nvPr/>
          </p:nvSpPr>
          <p:spPr bwMode="black">
            <a:xfrm>
              <a:off x="3349704"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pic>
          <p:nvPicPr>
            <p:cNvPr id="97" name="Picture 9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92276" y="6245534"/>
              <a:ext cx="272402" cy="318908"/>
            </a:xfrm>
            <a:prstGeom prst="rect">
              <a:avLst/>
            </a:prstGeom>
          </p:spPr>
        </p:pic>
      </p:grpSp>
      <p:grpSp>
        <p:nvGrpSpPr>
          <p:cNvPr id="3" name="Group 2"/>
          <p:cNvGrpSpPr/>
          <p:nvPr/>
        </p:nvGrpSpPr>
        <p:grpSpPr>
          <a:xfrm>
            <a:off x="5257151" y="6174584"/>
            <a:ext cx="816619" cy="463890"/>
            <a:chOff x="5257151" y="6174584"/>
            <a:chExt cx="816619" cy="463890"/>
          </a:xfrm>
        </p:grpSpPr>
        <p:sp>
          <p:nvSpPr>
            <p:cNvPr id="142" name="Rectangle 141"/>
            <p:cNvSpPr/>
            <p:nvPr/>
          </p:nvSpPr>
          <p:spPr bwMode="auto">
            <a:xfrm>
              <a:off x="5257151" y="6174584"/>
              <a:ext cx="816619"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98" name="Picture 9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29259" y="6245534"/>
              <a:ext cx="272402" cy="318908"/>
            </a:xfrm>
            <a:prstGeom prst="rect">
              <a:avLst/>
            </a:prstGeom>
          </p:spPr>
        </p:pic>
      </p:grpSp>
      <p:grpSp>
        <p:nvGrpSpPr>
          <p:cNvPr id="4" name="Group 3"/>
          <p:cNvGrpSpPr/>
          <p:nvPr/>
        </p:nvGrpSpPr>
        <p:grpSpPr>
          <a:xfrm>
            <a:off x="7021016" y="6174585"/>
            <a:ext cx="1451000" cy="463890"/>
            <a:chOff x="7021016" y="6174585"/>
            <a:chExt cx="1451000" cy="463890"/>
          </a:xfrm>
        </p:grpSpPr>
        <p:sp>
          <p:nvSpPr>
            <p:cNvPr id="138" name="Rectangle 137"/>
            <p:cNvSpPr/>
            <p:nvPr/>
          </p:nvSpPr>
          <p:spPr bwMode="auto">
            <a:xfrm>
              <a:off x="7021016" y="6174585"/>
              <a:ext cx="1451000"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9" name="Freeform 148"/>
            <p:cNvSpPr>
              <a:spLocks noChangeAspect="1" noEditPoints="1"/>
            </p:cNvSpPr>
            <p:nvPr/>
          </p:nvSpPr>
          <p:spPr bwMode="black">
            <a:xfrm>
              <a:off x="7191173"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2" name="Freeform 161"/>
            <p:cNvSpPr>
              <a:spLocks/>
            </p:cNvSpPr>
            <p:nvPr/>
          </p:nvSpPr>
          <p:spPr bwMode="auto">
            <a:xfrm>
              <a:off x="8053324"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99" name="Picture 9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0315" y="6245534"/>
              <a:ext cx="272402" cy="318908"/>
            </a:xfrm>
            <a:prstGeom prst="rect">
              <a:avLst/>
            </a:prstGeom>
          </p:spPr>
        </p:pic>
      </p:grpSp>
      <p:grpSp>
        <p:nvGrpSpPr>
          <p:cNvPr id="5" name="Group 4"/>
          <p:cNvGrpSpPr/>
          <p:nvPr/>
        </p:nvGrpSpPr>
        <p:grpSpPr>
          <a:xfrm>
            <a:off x="8543762" y="6174585"/>
            <a:ext cx="1654681" cy="463890"/>
            <a:chOff x="8543762" y="6174585"/>
            <a:chExt cx="1654681" cy="463890"/>
          </a:xfrm>
        </p:grpSpPr>
        <p:sp>
          <p:nvSpPr>
            <p:cNvPr id="139" name="Rectangle 138"/>
            <p:cNvSpPr/>
            <p:nvPr/>
          </p:nvSpPr>
          <p:spPr bwMode="auto">
            <a:xfrm>
              <a:off x="8543762" y="6174585"/>
              <a:ext cx="1654681"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50" name="Freeform 149"/>
            <p:cNvSpPr>
              <a:spLocks noChangeAspect="1" noEditPoints="1"/>
            </p:cNvSpPr>
            <p:nvPr/>
          </p:nvSpPr>
          <p:spPr bwMode="black">
            <a:xfrm>
              <a:off x="8813838"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3" name="Freeform 162"/>
            <p:cNvSpPr>
              <a:spLocks/>
            </p:cNvSpPr>
            <p:nvPr/>
          </p:nvSpPr>
          <p:spPr bwMode="auto">
            <a:xfrm>
              <a:off x="9660981"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100" name="Picture 9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34901" y="6245534"/>
              <a:ext cx="272402" cy="318908"/>
            </a:xfrm>
            <a:prstGeom prst="rect">
              <a:avLst/>
            </a:prstGeom>
          </p:spPr>
        </p:pic>
      </p:grpSp>
      <p:grpSp>
        <p:nvGrpSpPr>
          <p:cNvPr id="6" name="Group 5"/>
          <p:cNvGrpSpPr/>
          <p:nvPr/>
        </p:nvGrpSpPr>
        <p:grpSpPr>
          <a:xfrm>
            <a:off x="10270189" y="6174585"/>
            <a:ext cx="1654680" cy="463890"/>
            <a:chOff x="10270189" y="6174585"/>
            <a:chExt cx="1654680" cy="463890"/>
          </a:xfrm>
        </p:grpSpPr>
        <p:sp>
          <p:nvSpPr>
            <p:cNvPr id="140" name="Rectangle 139"/>
            <p:cNvSpPr/>
            <p:nvPr/>
          </p:nvSpPr>
          <p:spPr bwMode="auto">
            <a:xfrm>
              <a:off x="10270189" y="6174585"/>
              <a:ext cx="1654680"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51" name="Freeform 150"/>
            <p:cNvSpPr>
              <a:spLocks noChangeAspect="1" noEditPoints="1"/>
            </p:cNvSpPr>
            <p:nvPr/>
          </p:nvSpPr>
          <p:spPr bwMode="black">
            <a:xfrm>
              <a:off x="10529479"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4" name="Freeform 163"/>
            <p:cNvSpPr>
              <a:spLocks/>
            </p:cNvSpPr>
            <p:nvPr/>
          </p:nvSpPr>
          <p:spPr bwMode="auto">
            <a:xfrm>
              <a:off x="11398194"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101" name="Picture 10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61328" y="6245534"/>
              <a:ext cx="272402" cy="318908"/>
            </a:xfrm>
            <a:prstGeom prst="rect">
              <a:avLst/>
            </a:prstGeom>
          </p:spPr>
        </p:pic>
      </p:grpSp>
    </p:spTree>
    <p:extLst>
      <p:ext uri="{BB962C8B-B14F-4D97-AF65-F5344CB8AC3E}">
        <p14:creationId xmlns:p14="http://schemas.microsoft.com/office/powerpoint/2010/main" val="881555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Freeform 43"/>
          <p:cNvSpPr>
            <a:spLocks noChangeAspect="1"/>
          </p:cNvSpPr>
          <p:nvPr/>
        </p:nvSpPr>
        <p:spPr bwMode="auto">
          <a:xfrm>
            <a:off x="579606" y="3193534"/>
            <a:ext cx="1957702" cy="1254974"/>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sp>
        <p:nvSpPr>
          <p:cNvPr id="33" name="Freeform 32"/>
          <p:cNvSpPr>
            <a:spLocks noChangeAspect="1"/>
          </p:cNvSpPr>
          <p:nvPr/>
        </p:nvSpPr>
        <p:spPr bwMode="auto">
          <a:xfrm flipH="1">
            <a:off x="1676356" y="3491412"/>
            <a:ext cx="4018596" cy="1682999"/>
          </a:xfrm>
          <a:custGeom>
            <a:avLst/>
            <a:gdLst>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3478676 w 6988814"/>
              <a:gd name="connsiteY9" fmla="*/ 2926484 h 2926484"/>
              <a:gd name="connsiteX10" fmla="*/ 3494407 w 6988814"/>
              <a:gd name="connsiteY10" fmla="*/ 2925679 h 2926484"/>
              <a:gd name="connsiteX11" fmla="*/ 3510138 w 6988814"/>
              <a:gd name="connsiteY11" fmla="*/ 2926484 h 2926484"/>
              <a:gd name="connsiteX12" fmla="*/ 6488096 w 6988814"/>
              <a:gd name="connsiteY12" fmla="*/ 2926484 h 2926484"/>
              <a:gd name="connsiteX13" fmla="*/ 6988814 w 6988814"/>
              <a:gd name="connsiteY13" fmla="*/ 2416657 h 2926484"/>
              <a:gd name="connsiteX14" fmla="*/ 6611079 w 6988814"/>
              <a:gd name="connsiteY14" fmla="*/ 1933200 h 2926484"/>
              <a:gd name="connsiteX15" fmla="*/ 6022515 w 6988814"/>
              <a:gd name="connsiteY15" fmla="*/ 1476113 h 2926484"/>
              <a:gd name="connsiteX16" fmla="*/ 4950802 w 6988814"/>
              <a:gd name="connsiteY16" fmla="*/ 456458 h 2926484"/>
              <a:gd name="connsiteX17" fmla="*/ 4503305 w 6988814"/>
              <a:gd name="connsiteY17" fmla="*/ 553802 h 2926484"/>
              <a:gd name="connsiteX18" fmla="*/ 4485079 w 6988814"/>
              <a:gd name="connsiteY18" fmla="*/ 563704 h 2926484"/>
              <a:gd name="connsiteX19" fmla="*/ 4378568 w 6988814"/>
              <a:gd name="connsiteY19" fmla="*/ 615309 h 2926484"/>
              <a:gd name="connsiteX20" fmla="*/ 3403484 w 6988814"/>
              <a:gd name="connsiteY20" fmla="*/ 0 h 2926484"/>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3478676 w 6988814"/>
              <a:gd name="connsiteY9" fmla="*/ 2926484 h 2926484"/>
              <a:gd name="connsiteX10" fmla="*/ 3494407 w 6988814"/>
              <a:gd name="connsiteY10" fmla="*/ 2925679 h 2926484"/>
              <a:gd name="connsiteX11" fmla="*/ 6488096 w 6988814"/>
              <a:gd name="connsiteY11" fmla="*/ 2926484 h 2926484"/>
              <a:gd name="connsiteX12" fmla="*/ 6988814 w 6988814"/>
              <a:gd name="connsiteY12" fmla="*/ 2416657 h 2926484"/>
              <a:gd name="connsiteX13" fmla="*/ 6611079 w 6988814"/>
              <a:gd name="connsiteY13" fmla="*/ 1933200 h 2926484"/>
              <a:gd name="connsiteX14" fmla="*/ 6022515 w 6988814"/>
              <a:gd name="connsiteY14" fmla="*/ 1476113 h 2926484"/>
              <a:gd name="connsiteX15" fmla="*/ 4950802 w 6988814"/>
              <a:gd name="connsiteY15" fmla="*/ 456458 h 2926484"/>
              <a:gd name="connsiteX16" fmla="*/ 4503305 w 6988814"/>
              <a:gd name="connsiteY16" fmla="*/ 553802 h 2926484"/>
              <a:gd name="connsiteX17" fmla="*/ 4485079 w 6988814"/>
              <a:gd name="connsiteY17" fmla="*/ 563704 h 2926484"/>
              <a:gd name="connsiteX18" fmla="*/ 4378568 w 6988814"/>
              <a:gd name="connsiteY18" fmla="*/ 615309 h 2926484"/>
              <a:gd name="connsiteX19" fmla="*/ 3403484 w 6988814"/>
              <a:gd name="connsiteY19" fmla="*/ 0 h 2926484"/>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3478676 w 6988814"/>
              <a:gd name="connsiteY9" fmla="*/ 2926484 h 2926484"/>
              <a:gd name="connsiteX10" fmla="*/ 6488096 w 6988814"/>
              <a:gd name="connsiteY10" fmla="*/ 2926484 h 2926484"/>
              <a:gd name="connsiteX11" fmla="*/ 6988814 w 6988814"/>
              <a:gd name="connsiteY11" fmla="*/ 2416657 h 2926484"/>
              <a:gd name="connsiteX12" fmla="*/ 6611079 w 6988814"/>
              <a:gd name="connsiteY12" fmla="*/ 1933200 h 2926484"/>
              <a:gd name="connsiteX13" fmla="*/ 6022515 w 6988814"/>
              <a:gd name="connsiteY13" fmla="*/ 1476113 h 2926484"/>
              <a:gd name="connsiteX14" fmla="*/ 4950802 w 6988814"/>
              <a:gd name="connsiteY14" fmla="*/ 456458 h 2926484"/>
              <a:gd name="connsiteX15" fmla="*/ 4503305 w 6988814"/>
              <a:gd name="connsiteY15" fmla="*/ 553802 h 2926484"/>
              <a:gd name="connsiteX16" fmla="*/ 4485079 w 6988814"/>
              <a:gd name="connsiteY16" fmla="*/ 563704 h 2926484"/>
              <a:gd name="connsiteX17" fmla="*/ 4378568 w 6988814"/>
              <a:gd name="connsiteY17" fmla="*/ 615309 h 2926484"/>
              <a:gd name="connsiteX18" fmla="*/ 3403484 w 6988814"/>
              <a:gd name="connsiteY18" fmla="*/ 0 h 2926484"/>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6488096 w 6988814"/>
              <a:gd name="connsiteY9" fmla="*/ 2926484 h 2926484"/>
              <a:gd name="connsiteX10" fmla="*/ 6988814 w 6988814"/>
              <a:gd name="connsiteY10" fmla="*/ 2416657 h 2926484"/>
              <a:gd name="connsiteX11" fmla="*/ 6611079 w 6988814"/>
              <a:gd name="connsiteY11" fmla="*/ 1933200 h 2926484"/>
              <a:gd name="connsiteX12" fmla="*/ 6022515 w 6988814"/>
              <a:gd name="connsiteY12" fmla="*/ 1476113 h 2926484"/>
              <a:gd name="connsiteX13" fmla="*/ 4950802 w 6988814"/>
              <a:gd name="connsiteY13" fmla="*/ 456458 h 2926484"/>
              <a:gd name="connsiteX14" fmla="*/ 4503305 w 6988814"/>
              <a:gd name="connsiteY14" fmla="*/ 553802 h 2926484"/>
              <a:gd name="connsiteX15" fmla="*/ 4485079 w 6988814"/>
              <a:gd name="connsiteY15" fmla="*/ 563704 h 2926484"/>
              <a:gd name="connsiteX16" fmla="*/ 4378568 w 6988814"/>
              <a:gd name="connsiteY16" fmla="*/ 615309 h 2926484"/>
              <a:gd name="connsiteX17" fmla="*/ 3403484 w 6988814"/>
              <a:gd name="connsiteY17" fmla="*/ 0 h 2926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88814" h="2926484">
                <a:moveTo>
                  <a:pt x="3403484" y="0"/>
                </a:moveTo>
                <a:cubicBezTo>
                  <a:pt x="3046613" y="0"/>
                  <a:pt x="2727487" y="178550"/>
                  <a:pt x="2531894" y="449808"/>
                </a:cubicBezTo>
                <a:lnTo>
                  <a:pt x="2473404" y="549273"/>
                </a:lnTo>
                <a:lnTo>
                  <a:pt x="2343549" y="500684"/>
                </a:lnTo>
                <a:cubicBezTo>
                  <a:pt x="2246096" y="471841"/>
                  <a:pt x="2143426" y="456458"/>
                  <a:pt x="2038012" y="456458"/>
                </a:cubicBezTo>
                <a:cubicBezTo>
                  <a:pt x="1467018" y="456458"/>
                  <a:pt x="992653" y="913545"/>
                  <a:pt x="966299" y="1476113"/>
                </a:cubicBezTo>
                <a:cubicBezTo>
                  <a:pt x="702763" y="1511274"/>
                  <a:pt x="483150" y="1687076"/>
                  <a:pt x="377735" y="1933200"/>
                </a:cubicBezTo>
                <a:cubicBezTo>
                  <a:pt x="158122" y="1985940"/>
                  <a:pt x="0" y="2179323"/>
                  <a:pt x="0" y="2416657"/>
                </a:cubicBezTo>
                <a:cubicBezTo>
                  <a:pt x="0" y="2697941"/>
                  <a:pt x="228398" y="2926484"/>
                  <a:pt x="500719" y="2926484"/>
                </a:cubicBezTo>
                <a:lnTo>
                  <a:pt x="6488096" y="2926484"/>
                </a:lnTo>
                <a:cubicBezTo>
                  <a:pt x="6760416" y="2926484"/>
                  <a:pt x="6988814" y="2697941"/>
                  <a:pt x="6988814" y="2416657"/>
                </a:cubicBezTo>
                <a:cubicBezTo>
                  <a:pt x="6988814" y="2179323"/>
                  <a:pt x="6830693" y="1985940"/>
                  <a:pt x="6611079" y="1933200"/>
                </a:cubicBezTo>
                <a:cubicBezTo>
                  <a:pt x="6505665" y="1687076"/>
                  <a:pt x="6286051" y="1511274"/>
                  <a:pt x="6022515" y="1476113"/>
                </a:cubicBezTo>
                <a:cubicBezTo>
                  <a:pt x="5996162" y="913545"/>
                  <a:pt x="5521797" y="456458"/>
                  <a:pt x="4950802" y="456458"/>
                </a:cubicBezTo>
                <a:cubicBezTo>
                  <a:pt x="4792680" y="456458"/>
                  <a:pt x="4640735" y="491069"/>
                  <a:pt x="4503305" y="553802"/>
                </a:cubicBezTo>
                <a:lnTo>
                  <a:pt x="4485079" y="563704"/>
                </a:lnTo>
                <a:lnTo>
                  <a:pt x="4378568" y="615309"/>
                </a:lnTo>
                <a:cubicBezTo>
                  <a:pt x="4202877" y="246124"/>
                  <a:pt x="3825142" y="0"/>
                  <a:pt x="3403484" y="0"/>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noAutofit/>
          </a:bodyPr>
          <a:lstStyle/>
          <a:p>
            <a:endParaRPr lang="en-US">
              <a:solidFill>
                <a:srgbClr val="333333"/>
              </a:solidFill>
              <a:latin typeface="Segoe UI"/>
            </a:endParaRPr>
          </a:p>
        </p:txBody>
      </p:sp>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Threat and anomaly detection</a:t>
            </a:r>
            <a:br>
              <a:rPr lang="en-US" sz="5400" dirty="0">
                <a:latin typeface="Segoe UI Light" panose="020B0502040204020203" pitchFamily="34" charset="0"/>
                <a:cs typeface="Segoe UI Light" panose="020B0502040204020203" pitchFamily="34" charset="0"/>
              </a:rPr>
            </a:br>
            <a:r>
              <a:rPr lang="en-US" sz="4000" dirty="0">
                <a:solidFill>
                  <a:srgbClr val="0078D7"/>
                </a:solidFill>
                <a:latin typeface="Segoe UI Light" panose="020B0502040204020203" pitchFamily="34" charset="0"/>
                <a:cs typeface="Segoe UI Light" panose="020B0502040204020203" pitchFamily="34" charset="0"/>
              </a:rPr>
              <a:t>Machine learning algorithms </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4" name="Content Placeholder 2"/>
          <p:cNvSpPr>
            <a:spLocks noGrp="1"/>
          </p:cNvSpPr>
          <p:nvPr>
            <p:ph type="body" sz="quarter" idx="11"/>
          </p:nvPr>
        </p:nvSpPr>
        <p:spPr>
          <a:xfrm>
            <a:off x="7457932" y="1956555"/>
            <a:ext cx="4159302" cy="3434786"/>
          </a:xfrm>
        </p:spPr>
        <p:txBody>
          <a:bodyPr/>
          <a:lstStyle/>
          <a:p>
            <a:pPr marL="228600" indent="-228600">
              <a:spcBef>
                <a:spcPts val="1800"/>
              </a:spcBef>
              <a:buSzPct val="100000"/>
            </a:pPr>
            <a:r>
              <a:rPr lang="en-US" sz="2400" dirty="0">
                <a:latin typeface="Segoe UI Light" panose="020B0502040204020203" pitchFamily="34" charset="0"/>
                <a:cs typeface="Segoe UI Light" panose="020B0502040204020203" pitchFamily="34" charset="0"/>
              </a:rPr>
              <a:t>Configurable threat detection policy </a:t>
            </a:r>
          </a:p>
          <a:p>
            <a:pPr marL="228600" indent="-228600">
              <a:spcBef>
                <a:spcPts val="1800"/>
              </a:spcBef>
              <a:buSzPct val="100000"/>
            </a:pPr>
            <a:r>
              <a:rPr lang="en-US" sz="2400" dirty="0">
                <a:latin typeface="Segoe UI Light" panose="020B0502040204020203" pitchFamily="34" charset="0"/>
                <a:cs typeface="Segoe UI Light" panose="020B0502040204020203" pitchFamily="34" charset="0"/>
              </a:rPr>
              <a:t>Built-in behavioral analysis</a:t>
            </a:r>
          </a:p>
          <a:p>
            <a:pPr marL="228600" indent="-228600">
              <a:spcBef>
                <a:spcPts val="1800"/>
              </a:spcBef>
              <a:buSzPct val="100000"/>
            </a:pPr>
            <a:r>
              <a:rPr lang="en-US" sz="2400" dirty="0">
                <a:latin typeface="Segoe UI Light" panose="020B0502040204020203" pitchFamily="34" charset="0"/>
                <a:cs typeface="Segoe UI Light" panose="020B0502040204020203" pitchFamily="34" charset="0"/>
              </a:rPr>
              <a:t>Real-time alerts</a:t>
            </a:r>
          </a:p>
          <a:p>
            <a:pPr marL="228600" indent="-228600">
              <a:spcBef>
                <a:spcPts val="1800"/>
              </a:spcBef>
              <a:buSzPct val="100000"/>
            </a:pPr>
            <a:r>
              <a:rPr lang="en-US" sz="2400" dirty="0" err="1">
                <a:latin typeface="Segoe UI Light" panose="020B0502040204020203" pitchFamily="34" charset="0"/>
                <a:cs typeface="Segoe UI Light" panose="020B0502040204020203" pitchFamily="34" charset="0"/>
              </a:rPr>
              <a:t>Explorable</a:t>
            </a:r>
            <a:r>
              <a:rPr lang="en-US" sz="2400" dirty="0">
                <a:latin typeface="Segoe UI Light" panose="020B0502040204020203" pitchFamily="34" charset="0"/>
                <a:cs typeface="Segoe UI Light" panose="020B0502040204020203" pitchFamily="34" charset="0"/>
              </a:rPr>
              <a:t> audit log</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Unusual patterns are detected and fixed</a:t>
            </a:r>
          </a:p>
        </p:txBody>
      </p:sp>
      <p:sp>
        <p:nvSpPr>
          <p:cNvPr id="39" name="TextBox 38"/>
          <p:cNvSpPr txBox="1"/>
          <p:nvPr/>
        </p:nvSpPr>
        <p:spPr>
          <a:xfrm>
            <a:off x="656602" y="4035613"/>
            <a:ext cx="1611554"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SQL threat detection</a:t>
            </a:r>
          </a:p>
        </p:txBody>
      </p:sp>
      <p:sp>
        <p:nvSpPr>
          <p:cNvPr id="40" name="TextBox 39"/>
          <p:cNvSpPr txBox="1"/>
          <p:nvPr/>
        </p:nvSpPr>
        <p:spPr>
          <a:xfrm>
            <a:off x="2058930" y="4718511"/>
            <a:ext cx="1636566"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Azure SQL Database</a:t>
            </a:r>
          </a:p>
        </p:txBody>
      </p:sp>
      <p:sp>
        <p:nvSpPr>
          <p:cNvPr id="35" name="Freeform 34"/>
          <p:cNvSpPr/>
          <p:nvPr/>
        </p:nvSpPr>
        <p:spPr bwMode="auto">
          <a:xfrm>
            <a:off x="4294664" y="4032931"/>
            <a:ext cx="699126" cy="699126"/>
          </a:xfrm>
          <a:custGeom>
            <a:avLst/>
            <a:gdLst>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3414840 w 6689158"/>
              <a:gd name="connsiteY20" fmla="*/ 2285703 h 6689159"/>
              <a:gd name="connsiteX21" fmla="*/ 3364850 w 6689158"/>
              <a:gd name="connsiteY21" fmla="*/ 2318041 h 6689159"/>
              <a:gd name="connsiteX22" fmla="*/ 2848518 w 6689158"/>
              <a:gd name="connsiteY22" fmla="*/ 2733562 h 6689159"/>
              <a:gd name="connsiteX23" fmla="*/ 2690374 w 6689158"/>
              <a:gd name="connsiteY23" fmla="*/ 2890404 h 6689159"/>
              <a:gd name="connsiteX24" fmla="*/ 2571277 w 6689158"/>
              <a:gd name="connsiteY24" fmla="*/ 3021477 h 6689159"/>
              <a:gd name="connsiteX25" fmla="*/ 2590552 w 6689158"/>
              <a:gd name="connsiteY25" fmla="*/ 3056989 h 6689159"/>
              <a:gd name="connsiteX26" fmla="*/ 2660349 w 6689158"/>
              <a:gd name="connsiteY26" fmla="*/ 3402707 h 6689159"/>
              <a:gd name="connsiteX27" fmla="*/ 2590552 w 6689158"/>
              <a:gd name="connsiteY27" fmla="*/ 3748426 h 6689159"/>
              <a:gd name="connsiteX28" fmla="*/ 2530886 w 6689158"/>
              <a:gd name="connsiteY28" fmla="*/ 3858356 h 6689159"/>
              <a:gd name="connsiteX29" fmla="*/ 2709229 w 6689158"/>
              <a:gd name="connsiteY29" fmla="*/ 4015297 h 6689159"/>
              <a:gd name="connsiteX30" fmla="*/ 3266837 w 6689158"/>
              <a:gd name="connsiteY30" fmla="*/ 4389432 h 6689159"/>
              <a:gd name="connsiteX31" fmla="*/ 3452642 w 6689158"/>
              <a:gd name="connsiteY31" fmla="*/ 4482945 h 6689159"/>
              <a:gd name="connsiteX32" fmla="*/ 3528532 w 6689158"/>
              <a:gd name="connsiteY32" fmla="*/ 4441753 h 6689159"/>
              <a:gd name="connsiteX33" fmla="*/ 3760569 w 6689158"/>
              <a:gd name="connsiteY33" fmla="*/ 4394906 h 6689159"/>
              <a:gd name="connsiteX34" fmla="*/ 4309843 w 6689158"/>
              <a:gd name="connsiteY34" fmla="*/ 4758990 h 6689159"/>
              <a:gd name="connsiteX35" fmla="*/ 4320607 w 6689158"/>
              <a:gd name="connsiteY35" fmla="*/ 4793664 h 6689159"/>
              <a:gd name="connsiteX36" fmla="*/ 4559688 w 6689158"/>
              <a:gd name="connsiteY36" fmla="*/ 4845550 h 6689159"/>
              <a:gd name="connsiteX37" fmla="*/ 5273213 w 6689158"/>
              <a:gd name="connsiteY37" fmla="*/ 4906508 h 6689159"/>
              <a:gd name="connsiteX38" fmla="*/ 5685342 w 6689158"/>
              <a:gd name="connsiteY38" fmla="*/ 4886359 h 6689159"/>
              <a:gd name="connsiteX39" fmla="*/ 5794448 w 6689158"/>
              <a:gd name="connsiteY39" fmla="*/ 4872934 h 6689159"/>
              <a:gd name="connsiteX40" fmla="*/ 5885995 w 6689158"/>
              <a:gd name="connsiteY40" fmla="*/ 4722245 h 6689159"/>
              <a:gd name="connsiteX41" fmla="*/ 6007702 w 6689158"/>
              <a:gd name="connsiteY41" fmla="*/ 4469596 h 6689159"/>
              <a:gd name="connsiteX42" fmla="*/ 6025566 w 6689158"/>
              <a:gd name="connsiteY42" fmla="*/ 4420788 h 6689159"/>
              <a:gd name="connsiteX43" fmla="*/ 5774209 w 6689158"/>
              <a:gd name="connsiteY43" fmla="*/ 4251797 h 6689159"/>
              <a:gd name="connsiteX44" fmla="*/ 5530775 w 6689158"/>
              <a:gd name="connsiteY44" fmla="*/ 4077911 h 6689159"/>
              <a:gd name="connsiteX45" fmla="*/ 5435413 w 6689158"/>
              <a:gd name="connsiteY45" fmla="*/ 4006461 h 6689159"/>
              <a:gd name="connsiteX46" fmla="*/ 5428090 w 6689158"/>
              <a:gd name="connsiteY46" fmla="*/ 4012503 h 6689159"/>
              <a:gd name="connsiteX47" fmla="*/ 5066831 w 6689158"/>
              <a:gd name="connsiteY47" fmla="*/ 4122852 h 6689159"/>
              <a:gd name="connsiteX48" fmla="*/ 4420700 w 6689158"/>
              <a:gd name="connsiteY48" fmla="*/ 3476722 h 6689159"/>
              <a:gd name="connsiteX49" fmla="*/ 4433828 w 6689158"/>
              <a:gd name="connsiteY49" fmla="*/ 3346504 h 6689159"/>
              <a:gd name="connsiteX50" fmla="*/ 4468981 w 6689158"/>
              <a:gd name="connsiteY50" fmla="*/ 3233259 h 6689159"/>
              <a:gd name="connsiteX51" fmla="*/ 4439706 w 6689158"/>
              <a:gd name="connsiteY51" fmla="*/ 3208684 h 6689159"/>
              <a:gd name="connsiteX52" fmla="*/ 3535763 w 6689158"/>
              <a:gd name="connsiteY52" fmla="*/ 2400517 h 6689159"/>
              <a:gd name="connsiteX53" fmla="*/ 851869 w 6689158"/>
              <a:gd name="connsiteY53" fmla="*/ 1886744 h 6689159"/>
              <a:gd name="connsiteX54" fmla="*/ 803165 w 6689158"/>
              <a:gd name="connsiteY54" fmla="*/ 1966913 h 6689159"/>
              <a:gd name="connsiteX55" fmla="*/ 454328 w 6689158"/>
              <a:gd name="connsiteY55" fmla="*/ 3344581 h 6689159"/>
              <a:gd name="connsiteX56" fmla="*/ 947938 w 6689158"/>
              <a:gd name="connsiteY56" fmla="*/ 4960549 h 6689159"/>
              <a:gd name="connsiteX57" fmla="*/ 959588 w 6689158"/>
              <a:gd name="connsiteY57" fmla="*/ 4976126 h 6689159"/>
              <a:gd name="connsiteX58" fmla="*/ 959588 w 6689158"/>
              <a:gd name="connsiteY58" fmla="*/ 4976125 h 6689159"/>
              <a:gd name="connsiteX59" fmla="*/ 964880 w 6689158"/>
              <a:gd name="connsiteY59" fmla="*/ 4912286 h 6689159"/>
              <a:gd name="connsiteX60" fmla="*/ 1095934 w 6689158"/>
              <a:gd name="connsiteY60" fmla="*/ 4201672 h 6689159"/>
              <a:gd name="connsiteX61" fmla="*/ 1147594 w 6689158"/>
              <a:gd name="connsiteY61" fmla="*/ 4033598 h 6689159"/>
              <a:gd name="connsiteX62" fmla="*/ 1144134 w 6689158"/>
              <a:gd name="connsiteY62" fmla="*/ 4030744 h 6689159"/>
              <a:gd name="connsiteX63" fmla="*/ 883992 w 6689158"/>
              <a:gd name="connsiteY63" fmla="*/ 3402708 h 6689159"/>
              <a:gd name="connsiteX64" fmla="*/ 1144135 w 6689158"/>
              <a:gd name="connsiteY64" fmla="*/ 2774670 h 6689159"/>
              <a:gd name="connsiteX65" fmla="*/ 1146941 w 6689158"/>
              <a:gd name="connsiteY65" fmla="*/ 2772355 h 6689159"/>
              <a:gd name="connsiteX66" fmla="*/ 1073336 w 6689158"/>
              <a:gd name="connsiteY66" fmla="*/ 2611529 h 6689159"/>
              <a:gd name="connsiteX67" fmla="*/ 851993 w 6689158"/>
              <a:gd name="connsiteY67" fmla="*/ 1887409 h 6689159"/>
              <a:gd name="connsiteX68" fmla="*/ 5524628 w 6689158"/>
              <a:gd name="connsiteY68" fmla="*/ 1450865 h 6689159"/>
              <a:gd name="connsiteX69" fmla="*/ 5524628 w 6689158"/>
              <a:gd name="connsiteY69" fmla="*/ 1450866 h 6689159"/>
              <a:gd name="connsiteX70" fmla="*/ 5574839 w 6689158"/>
              <a:gd name="connsiteY70" fmla="*/ 1506112 h 6689159"/>
              <a:gd name="connsiteX71" fmla="*/ 5611312 w 6689158"/>
              <a:gd name="connsiteY71" fmla="*/ 1554887 h 6689159"/>
              <a:gd name="connsiteX72" fmla="*/ 5610671 w 6689158"/>
              <a:gd name="connsiteY72" fmla="*/ 1554917 h 6689159"/>
              <a:gd name="connsiteX73" fmla="*/ 3930424 w 6689158"/>
              <a:gd name="connsiteY73" fmla="*/ 1991564 h 6689159"/>
              <a:gd name="connsiteX74" fmla="*/ 3863712 w 6689158"/>
              <a:gd name="connsiteY74" fmla="*/ 2025688 h 6689159"/>
              <a:gd name="connsiteX75" fmla="*/ 3998266 w 6689158"/>
              <a:gd name="connsiteY75" fmla="*/ 2153752 h 6689159"/>
              <a:gd name="connsiteX76" fmla="*/ 4470031 w 6689158"/>
              <a:gd name="connsiteY76" fmla="*/ 2590407 h 6689159"/>
              <a:gd name="connsiteX77" fmla="*/ 4801691 w 6689158"/>
              <a:gd name="connsiteY77" fmla="*/ 2888769 h 6689159"/>
              <a:gd name="connsiteX78" fmla="*/ 4815328 w 6689158"/>
              <a:gd name="connsiteY78" fmla="*/ 2881367 h 6689159"/>
              <a:gd name="connsiteX79" fmla="*/ 5066831 w 6689158"/>
              <a:gd name="connsiteY79" fmla="*/ 2830591 h 6689159"/>
              <a:gd name="connsiteX80" fmla="*/ 5712962 w 6689158"/>
              <a:gd name="connsiteY80" fmla="*/ 3476722 h 6689159"/>
              <a:gd name="connsiteX81" fmla="*/ 5699834 w 6689158"/>
              <a:gd name="connsiteY81" fmla="*/ 3606939 h 6689159"/>
              <a:gd name="connsiteX82" fmla="*/ 5684600 w 6689158"/>
              <a:gd name="connsiteY82" fmla="*/ 3656022 h 6689159"/>
              <a:gd name="connsiteX83" fmla="*/ 5861148 w 6689158"/>
              <a:gd name="connsiteY83" fmla="*/ 3805497 h 6689159"/>
              <a:gd name="connsiteX84" fmla="*/ 6147161 w 6689158"/>
              <a:gd name="connsiteY84" fmla="*/ 4039666 h 6689159"/>
              <a:gd name="connsiteX85" fmla="*/ 6147160 w 6689158"/>
              <a:gd name="connsiteY85" fmla="*/ 4039665 h 6689159"/>
              <a:gd name="connsiteX86" fmla="*/ 6176112 w 6689158"/>
              <a:gd name="connsiteY86" fmla="*/ 3927066 h 6689159"/>
              <a:gd name="connsiteX87" fmla="*/ 6234832 w 6689158"/>
              <a:gd name="connsiteY87" fmla="*/ 3344579 h 6689159"/>
              <a:gd name="connsiteX88" fmla="*/ 5741222 w 6689158"/>
              <a:gd name="connsiteY88" fmla="*/ 1728614 h 6689159"/>
              <a:gd name="connsiteX89" fmla="*/ 5611312 w 6689158"/>
              <a:gd name="connsiteY89" fmla="*/ 1554887 h 6689159"/>
              <a:gd name="connsiteX90" fmla="*/ 5574839 w 6689158"/>
              <a:gd name="connsiteY90" fmla="*/ 1506111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5140393 w 6689158"/>
              <a:gd name="connsiteY121" fmla="*/ 1082424 h 6689159"/>
              <a:gd name="connsiteX122" fmla="*/ 5140394 w 6689158"/>
              <a:gd name="connsiteY122" fmla="*/ 1082424 h 6689159"/>
              <a:gd name="connsiteX123" fmla="*/ 5020677 w 6689158"/>
              <a:gd name="connsiteY123" fmla="*/ 992901 h 6689159"/>
              <a:gd name="connsiteX124" fmla="*/ 4960548 w 6689158"/>
              <a:gd name="connsiteY124" fmla="*/ 947937 h 6689159"/>
              <a:gd name="connsiteX125" fmla="*/ 3344580 w 6689158"/>
              <a:gd name="connsiteY125" fmla="*/ 454327 h 6689159"/>
              <a:gd name="connsiteX126" fmla="*/ 3344579 w 6689158"/>
              <a:gd name="connsiteY126" fmla="*/ 0 h 6689159"/>
              <a:gd name="connsiteX127" fmla="*/ 5709555 w 6689158"/>
              <a:gd name="connsiteY127" fmla="*/ 979605 h 6689159"/>
              <a:gd name="connsiteX128" fmla="*/ 5721404 w 6689158"/>
              <a:gd name="connsiteY128" fmla="*/ 992643 h 6689159"/>
              <a:gd name="connsiteX129" fmla="*/ 5925421 w 6689158"/>
              <a:gd name="connsiteY129" fmla="*/ 1217117 h 6689159"/>
              <a:gd name="connsiteX130" fmla="*/ 6117959 w 6689158"/>
              <a:gd name="connsiteY130" fmla="*/ 1474595 h 6689159"/>
              <a:gd name="connsiteX131" fmla="*/ 6162894 w 6689158"/>
              <a:gd name="connsiteY131" fmla="*/ 1548561 h 6689159"/>
              <a:gd name="connsiteX132" fmla="*/ 6162893 w 6689158"/>
              <a:gd name="connsiteY132" fmla="*/ 1548563 h 6689159"/>
              <a:gd name="connsiteX133" fmla="*/ 6285487 w 6689158"/>
              <a:gd name="connsiteY133" fmla="*/ 1750355 h 6689159"/>
              <a:gd name="connsiteX134" fmla="*/ 6689158 w 6689158"/>
              <a:gd name="connsiteY134" fmla="*/ 3344580 h 6689159"/>
              <a:gd name="connsiteX135" fmla="*/ 6538793 w 6689158"/>
              <a:gd name="connsiteY135" fmla="*/ 4339156 h 6689159"/>
              <a:gd name="connsiteX136" fmla="*/ 6534721 w 6689158"/>
              <a:gd name="connsiteY136" fmla="*/ 4350281 h 6689159"/>
              <a:gd name="connsiteX137" fmla="*/ 6426326 w 6689158"/>
              <a:gd name="connsiteY137" fmla="*/ 4646440 h 6689159"/>
              <a:gd name="connsiteX138" fmla="*/ 6421122 w 6689158"/>
              <a:gd name="connsiteY138" fmla="*/ 4657245 h 6689159"/>
              <a:gd name="connsiteX139" fmla="*/ 6372396 w 6689158"/>
              <a:gd name="connsiteY139" fmla="*/ 4758392 h 6689159"/>
              <a:gd name="connsiteX140" fmla="*/ 6285487 w 6689158"/>
              <a:gd name="connsiteY140" fmla="*/ 4938805 h 6689159"/>
              <a:gd name="connsiteX141" fmla="*/ 6117958 w 6689158"/>
              <a:gd name="connsiteY141" fmla="*/ 5214566 h 6689159"/>
              <a:gd name="connsiteX142" fmla="*/ 6035322 w 6689158"/>
              <a:gd name="connsiteY142" fmla="*/ 5325072 h 6689159"/>
              <a:gd name="connsiteX143" fmla="*/ 5925420 w 6689158"/>
              <a:gd name="connsiteY143" fmla="*/ 5472042 h 6689159"/>
              <a:gd name="connsiteX144" fmla="*/ 3344580 w 6689158"/>
              <a:gd name="connsiteY144" fmla="*/ 6689159 h 6689159"/>
              <a:gd name="connsiteX145" fmla="*/ 1474594 w 6689158"/>
              <a:gd name="connsiteY145" fmla="*/ 6117958 h 6689159"/>
              <a:gd name="connsiteX146" fmla="*/ 1464440 w 6689158"/>
              <a:gd name="connsiteY146" fmla="*/ 6110366 h 6689159"/>
              <a:gd name="connsiteX147" fmla="*/ 1217117 w 6689158"/>
              <a:gd name="connsiteY147" fmla="*/ 5925420 h 6689159"/>
              <a:gd name="connsiteX148" fmla="*/ 979606 w 6689158"/>
              <a:gd name="connsiteY148" fmla="*/ 5709555 h 6689159"/>
              <a:gd name="connsiteX149" fmla="*/ 941121 w 6689158"/>
              <a:gd name="connsiteY149" fmla="*/ 5667211 h 6689159"/>
              <a:gd name="connsiteX150" fmla="*/ 763739 w 6689158"/>
              <a:gd name="connsiteY150" fmla="*/ 5472043 h 6689159"/>
              <a:gd name="connsiteX151" fmla="*/ 0 w 6689158"/>
              <a:gd name="connsiteY151" fmla="*/ 3344580 h 6689159"/>
              <a:gd name="connsiteX152" fmla="*/ 763739 w 6689158"/>
              <a:gd name="connsiteY152" fmla="*/ 1217118 h 6689159"/>
              <a:gd name="connsiteX153" fmla="*/ 979605 w 6689158"/>
              <a:gd name="connsiteY153" fmla="*/ 979604 h 6689159"/>
              <a:gd name="connsiteX154" fmla="*/ 1217117 w 6689158"/>
              <a:gd name="connsiteY154" fmla="*/ 763739 h 6689159"/>
              <a:gd name="connsiteX155" fmla="*/ 1252792 w 6689158"/>
              <a:gd name="connsiteY155" fmla="*/ 737062 h 6689159"/>
              <a:gd name="connsiteX156" fmla="*/ 1474594 w 6689158"/>
              <a:gd name="connsiteY156" fmla="*/ 571201 h 6689159"/>
              <a:gd name="connsiteX157" fmla="*/ 1650297 w 6689158"/>
              <a:gd name="connsiteY157" fmla="*/ 464459 h 6689159"/>
              <a:gd name="connsiteX158" fmla="*/ 1750354 w 6689158"/>
              <a:gd name="connsiteY158" fmla="*/ 403673 h 6689159"/>
              <a:gd name="connsiteX159" fmla="*/ 2042719 w 6689158"/>
              <a:gd name="connsiteY159" fmla="*/ 262835 h 6689159"/>
              <a:gd name="connsiteX160" fmla="*/ 2083584 w 6689158"/>
              <a:gd name="connsiteY160" fmla="*/ 247876 h 6689159"/>
              <a:gd name="connsiteX161" fmla="*/ 2350003 w 6689158"/>
              <a:gd name="connsiteY161" fmla="*/ 150366 h 6689159"/>
              <a:gd name="connsiteX162" fmla="*/ 3344579 w 6689158"/>
              <a:gd name="connsiteY162"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574839 w 6689158"/>
              <a:gd name="connsiteY71" fmla="*/ 1506111 h 6689159"/>
              <a:gd name="connsiteX72" fmla="*/ 5524628 w 6689158"/>
              <a:gd name="connsiteY72" fmla="*/ 1450866 h 6689159"/>
              <a:gd name="connsiteX73" fmla="*/ 5574839 w 6689158"/>
              <a:gd name="connsiteY73" fmla="*/ 1506112 h 6689159"/>
              <a:gd name="connsiteX74" fmla="*/ 5611312 w 6689158"/>
              <a:gd name="connsiteY74" fmla="*/ 1554887 h 6689159"/>
              <a:gd name="connsiteX75" fmla="*/ 5610671 w 6689158"/>
              <a:gd name="connsiteY75" fmla="*/ 1554917 h 6689159"/>
              <a:gd name="connsiteX76" fmla="*/ 3930424 w 6689158"/>
              <a:gd name="connsiteY76" fmla="*/ 1991564 h 6689159"/>
              <a:gd name="connsiteX77" fmla="*/ 3863712 w 6689158"/>
              <a:gd name="connsiteY77" fmla="*/ 2025688 h 6689159"/>
              <a:gd name="connsiteX78" fmla="*/ 3998266 w 6689158"/>
              <a:gd name="connsiteY78" fmla="*/ 2153752 h 6689159"/>
              <a:gd name="connsiteX79" fmla="*/ 4470031 w 6689158"/>
              <a:gd name="connsiteY79" fmla="*/ 2590407 h 6689159"/>
              <a:gd name="connsiteX80" fmla="*/ 4801691 w 6689158"/>
              <a:gd name="connsiteY80" fmla="*/ 2888769 h 6689159"/>
              <a:gd name="connsiteX81" fmla="*/ 4815328 w 6689158"/>
              <a:gd name="connsiteY81" fmla="*/ 2881367 h 6689159"/>
              <a:gd name="connsiteX82" fmla="*/ 5066831 w 6689158"/>
              <a:gd name="connsiteY82" fmla="*/ 2830591 h 6689159"/>
              <a:gd name="connsiteX83" fmla="*/ 5712962 w 6689158"/>
              <a:gd name="connsiteY83" fmla="*/ 3476722 h 6689159"/>
              <a:gd name="connsiteX84" fmla="*/ 5699834 w 6689158"/>
              <a:gd name="connsiteY84" fmla="*/ 3606939 h 6689159"/>
              <a:gd name="connsiteX85" fmla="*/ 5684600 w 6689158"/>
              <a:gd name="connsiteY85" fmla="*/ 3656022 h 6689159"/>
              <a:gd name="connsiteX86" fmla="*/ 5861148 w 6689158"/>
              <a:gd name="connsiteY86" fmla="*/ 3805497 h 6689159"/>
              <a:gd name="connsiteX87" fmla="*/ 6147161 w 6689158"/>
              <a:gd name="connsiteY87" fmla="*/ 4039666 h 6689159"/>
              <a:gd name="connsiteX88" fmla="*/ 6147160 w 6689158"/>
              <a:gd name="connsiteY88" fmla="*/ 4039665 h 6689159"/>
              <a:gd name="connsiteX89" fmla="*/ 6176112 w 6689158"/>
              <a:gd name="connsiteY89" fmla="*/ 3927066 h 6689159"/>
              <a:gd name="connsiteX90" fmla="*/ 6234832 w 6689158"/>
              <a:gd name="connsiteY90" fmla="*/ 3344579 h 6689159"/>
              <a:gd name="connsiteX91" fmla="*/ 5741222 w 6689158"/>
              <a:gd name="connsiteY91" fmla="*/ 1728614 h 6689159"/>
              <a:gd name="connsiteX92" fmla="*/ 5611312 w 6689158"/>
              <a:gd name="connsiteY92" fmla="*/ 1554887 h 6689159"/>
              <a:gd name="connsiteX93" fmla="*/ 5574839 w 6689158"/>
              <a:gd name="connsiteY93" fmla="*/ 1506111 h 6689159"/>
              <a:gd name="connsiteX94" fmla="*/ 1958215 w 6689158"/>
              <a:gd name="connsiteY94" fmla="*/ 808450 h 6689159"/>
              <a:gd name="connsiteX95" fmla="*/ 1728612 w 6689158"/>
              <a:gd name="connsiteY95" fmla="*/ 947938 h 6689159"/>
              <a:gd name="connsiteX96" fmla="*/ 1300863 w 6689158"/>
              <a:gd name="connsiteY96" fmla="*/ 1300863 h 6689159"/>
              <a:gd name="connsiteX97" fmla="*/ 1258822 w 6689158"/>
              <a:gd name="connsiteY97" fmla="*/ 1347119 h 6689159"/>
              <a:gd name="connsiteX98" fmla="*/ 1258823 w 6689158"/>
              <a:gd name="connsiteY98" fmla="*/ 1347121 h 6689159"/>
              <a:gd name="connsiteX99" fmla="*/ 1263190 w 6689158"/>
              <a:gd name="connsiteY99" fmla="*/ 1402742 h 6689159"/>
              <a:gd name="connsiteX100" fmla="*/ 1504198 w 6689158"/>
              <a:gd name="connsiteY100" fmla="*/ 2390321 h 6689159"/>
              <a:gd name="connsiteX101" fmla="*/ 1570031 w 6689158"/>
              <a:gd name="connsiteY101" fmla="*/ 2538525 h 6689159"/>
              <a:gd name="connsiteX102" fmla="*/ 1593172 w 6689158"/>
              <a:gd name="connsiteY102" fmla="*/ 2532572 h 6689159"/>
              <a:gd name="connsiteX103" fmla="*/ 1772170 w 6689158"/>
              <a:gd name="connsiteY103" fmla="*/ 2514528 h 6689159"/>
              <a:gd name="connsiteX104" fmla="*/ 1951170 w 6689158"/>
              <a:gd name="connsiteY104" fmla="*/ 2532573 h 6689159"/>
              <a:gd name="connsiteX105" fmla="*/ 1953707 w 6689158"/>
              <a:gd name="connsiteY105" fmla="*/ 2533225 h 6689159"/>
              <a:gd name="connsiteX106" fmla="*/ 2046764 w 6689158"/>
              <a:gd name="connsiteY106" fmla="*/ 2419427 h 6689159"/>
              <a:gd name="connsiteX107" fmla="*/ 2304042 w 6689158"/>
              <a:gd name="connsiteY107" fmla="*/ 2155240 h 6689159"/>
              <a:gd name="connsiteX108" fmla="*/ 2679904 w 6689158"/>
              <a:gd name="connsiteY108" fmla="*/ 1840257 h 6689159"/>
              <a:gd name="connsiteX109" fmla="*/ 2839402 w 6689158"/>
              <a:gd name="connsiteY109" fmla="*/ 1728600 h 6689159"/>
              <a:gd name="connsiteX110" fmla="*/ 2839403 w 6689158"/>
              <a:gd name="connsiteY110" fmla="*/ 1728599 h 6689159"/>
              <a:gd name="connsiteX111" fmla="*/ 2180258 w 6689158"/>
              <a:gd name="connsiteY111" fmla="*/ 1049601 h 6689159"/>
              <a:gd name="connsiteX112" fmla="*/ 1958217 w 6689158"/>
              <a:gd name="connsiteY112" fmla="*/ 808450 h 6689159"/>
              <a:gd name="connsiteX113" fmla="*/ 1958215 w 6689158"/>
              <a:gd name="connsiteY113" fmla="*/ 808451 h 6689159"/>
              <a:gd name="connsiteX114" fmla="*/ 1958215 w 6689158"/>
              <a:gd name="connsiteY114" fmla="*/ 808450 h 6689159"/>
              <a:gd name="connsiteX115" fmla="*/ 3344580 w 6689158"/>
              <a:gd name="connsiteY115" fmla="*/ 454327 h 6689159"/>
              <a:gd name="connsiteX116" fmla="*/ 2485108 w 6689158"/>
              <a:gd name="connsiteY116" fmla="*/ 584267 h 6689159"/>
              <a:gd name="connsiteX117" fmla="*/ 2426658 w 6689158"/>
              <a:gd name="connsiteY117" fmla="*/ 605660 h 6689159"/>
              <a:gd name="connsiteX118" fmla="*/ 2608239 w 6689158"/>
              <a:gd name="connsiteY118" fmla="*/ 793623 h 6689159"/>
              <a:gd name="connsiteX119" fmla="*/ 3061380 w 6689158"/>
              <a:gd name="connsiteY119" fmla="*/ 1249579 h 6689159"/>
              <a:gd name="connsiteX120" fmla="*/ 3282982 w 6689158"/>
              <a:gd name="connsiteY120" fmla="*/ 1466429 h 6689159"/>
              <a:gd name="connsiteX121" fmla="*/ 3282982 w 6689158"/>
              <a:gd name="connsiteY121" fmla="*/ 1466430 h 6689159"/>
              <a:gd name="connsiteX122" fmla="*/ 3293669 w 6689158"/>
              <a:gd name="connsiteY122" fmla="*/ 1460635 h 6689159"/>
              <a:gd name="connsiteX123" fmla="*/ 4895242 w 6689158"/>
              <a:gd name="connsiteY123" fmla="*/ 1001928 h 6689159"/>
              <a:gd name="connsiteX124" fmla="*/ 5020677 w 6689158"/>
              <a:gd name="connsiteY124" fmla="*/ 992902 h 6689159"/>
              <a:gd name="connsiteX125" fmla="*/ 5140393 w 6689158"/>
              <a:gd name="connsiteY125" fmla="*/ 1082424 h 6689159"/>
              <a:gd name="connsiteX126" fmla="*/ 5140394 w 6689158"/>
              <a:gd name="connsiteY126" fmla="*/ 1082424 h 6689159"/>
              <a:gd name="connsiteX127" fmla="*/ 5020677 w 6689158"/>
              <a:gd name="connsiteY127" fmla="*/ 992901 h 6689159"/>
              <a:gd name="connsiteX128" fmla="*/ 4960548 w 6689158"/>
              <a:gd name="connsiteY128" fmla="*/ 947937 h 6689159"/>
              <a:gd name="connsiteX129" fmla="*/ 3344580 w 6689158"/>
              <a:gd name="connsiteY129" fmla="*/ 454327 h 6689159"/>
              <a:gd name="connsiteX130" fmla="*/ 3344579 w 6689158"/>
              <a:gd name="connsiteY130" fmla="*/ 0 h 6689159"/>
              <a:gd name="connsiteX131" fmla="*/ 5709555 w 6689158"/>
              <a:gd name="connsiteY131" fmla="*/ 979605 h 6689159"/>
              <a:gd name="connsiteX132" fmla="*/ 5721404 w 6689158"/>
              <a:gd name="connsiteY132" fmla="*/ 992643 h 6689159"/>
              <a:gd name="connsiteX133" fmla="*/ 5925421 w 6689158"/>
              <a:gd name="connsiteY133" fmla="*/ 1217117 h 6689159"/>
              <a:gd name="connsiteX134" fmla="*/ 6117959 w 6689158"/>
              <a:gd name="connsiteY134" fmla="*/ 1474595 h 6689159"/>
              <a:gd name="connsiteX135" fmla="*/ 6162894 w 6689158"/>
              <a:gd name="connsiteY135" fmla="*/ 1548561 h 6689159"/>
              <a:gd name="connsiteX136" fmla="*/ 6162893 w 6689158"/>
              <a:gd name="connsiteY136" fmla="*/ 1548563 h 6689159"/>
              <a:gd name="connsiteX137" fmla="*/ 6285487 w 6689158"/>
              <a:gd name="connsiteY137" fmla="*/ 1750355 h 6689159"/>
              <a:gd name="connsiteX138" fmla="*/ 6689158 w 6689158"/>
              <a:gd name="connsiteY138" fmla="*/ 3344580 h 6689159"/>
              <a:gd name="connsiteX139" fmla="*/ 6538793 w 6689158"/>
              <a:gd name="connsiteY139" fmla="*/ 4339156 h 6689159"/>
              <a:gd name="connsiteX140" fmla="*/ 6534721 w 6689158"/>
              <a:gd name="connsiteY140" fmla="*/ 4350281 h 6689159"/>
              <a:gd name="connsiteX141" fmla="*/ 6426326 w 6689158"/>
              <a:gd name="connsiteY141" fmla="*/ 4646440 h 6689159"/>
              <a:gd name="connsiteX142" fmla="*/ 6421122 w 6689158"/>
              <a:gd name="connsiteY142" fmla="*/ 4657245 h 6689159"/>
              <a:gd name="connsiteX143" fmla="*/ 6372396 w 6689158"/>
              <a:gd name="connsiteY143" fmla="*/ 4758392 h 6689159"/>
              <a:gd name="connsiteX144" fmla="*/ 6285487 w 6689158"/>
              <a:gd name="connsiteY144" fmla="*/ 4938805 h 6689159"/>
              <a:gd name="connsiteX145" fmla="*/ 6117958 w 6689158"/>
              <a:gd name="connsiteY145" fmla="*/ 5214566 h 6689159"/>
              <a:gd name="connsiteX146" fmla="*/ 6035322 w 6689158"/>
              <a:gd name="connsiteY146" fmla="*/ 5325072 h 6689159"/>
              <a:gd name="connsiteX147" fmla="*/ 5925420 w 6689158"/>
              <a:gd name="connsiteY147" fmla="*/ 5472042 h 6689159"/>
              <a:gd name="connsiteX148" fmla="*/ 3344580 w 6689158"/>
              <a:gd name="connsiteY148" fmla="*/ 6689159 h 6689159"/>
              <a:gd name="connsiteX149" fmla="*/ 1474594 w 6689158"/>
              <a:gd name="connsiteY149" fmla="*/ 6117958 h 6689159"/>
              <a:gd name="connsiteX150" fmla="*/ 1464440 w 6689158"/>
              <a:gd name="connsiteY150" fmla="*/ 6110366 h 6689159"/>
              <a:gd name="connsiteX151" fmla="*/ 1217117 w 6689158"/>
              <a:gd name="connsiteY151" fmla="*/ 5925420 h 6689159"/>
              <a:gd name="connsiteX152" fmla="*/ 979606 w 6689158"/>
              <a:gd name="connsiteY152" fmla="*/ 5709555 h 6689159"/>
              <a:gd name="connsiteX153" fmla="*/ 941121 w 6689158"/>
              <a:gd name="connsiteY153" fmla="*/ 5667211 h 6689159"/>
              <a:gd name="connsiteX154" fmla="*/ 763739 w 6689158"/>
              <a:gd name="connsiteY154" fmla="*/ 5472043 h 6689159"/>
              <a:gd name="connsiteX155" fmla="*/ 0 w 6689158"/>
              <a:gd name="connsiteY155" fmla="*/ 3344580 h 6689159"/>
              <a:gd name="connsiteX156" fmla="*/ 763739 w 6689158"/>
              <a:gd name="connsiteY156" fmla="*/ 1217118 h 6689159"/>
              <a:gd name="connsiteX157" fmla="*/ 979605 w 6689158"/>
              <a:gd name="connsiteY157" fmla="*/ 979604 h 6689159"/>
              <a:gd name="connsiteX158" fmla="*/ 1217117 w 6689158"/>
              <a:gd name="connsiteY158" fmla="*/ 763739 h 6689159"/>
              <a:gd name="connsiteX159" fmla="*/ 1252792 w 6689158"/>
              <a:gd name="connsiteY159" fmla="*/ 737062 h 6689159"/>
              <a:gd name="connsiteX160" fmla="*/ 1474594 w 6689158"/>
              <a:gd name="connsiteY160" fmla="*/ 571201 h 6689159"/>
              <a:gd name="connsiteX161" fmla="*/ 1650297 w 6689158"/>
              <a:gd name="connsiteY161" fmla="*/ 464459 h 6689159"/>
              <a:gd name="connsiteX162" fmla="*/ 1750354 w 6689158"/>
              <a:gd name="connsiteY162" fmla="*/ 403673 h 6689159"/>
              <a:gd name="connsiteX163" fmla="*/ 2042719 w 6689158"/>
              <a:gd name="connsiteY163" fmla="*/ 262835 h 6689159"/>
              <a:gd name="connsiteX164" fmla="*/ 2083584 w 6689158"/>
              <a:gd name="connsiteY164" fmla="*/ 247876 h 6689159"/>
              <a:gd name="connsiteX165" fmla="*/ 2350003 w 6689158"/>
              <a:gd name="connsiteY165" fmla="*/ 150366 h 6689159"/>
              <a:gd name="connsiteX166" fmla="*/ 3344579 w 6689158"/>
              <a:gd name="connsiteY166"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574839 w 6689158"/>
              <a:gd name="connsiteY71" fmla="*/ 1506111 h 6689159"/>
              <a:gd name="connsiteX72" fmla="*/ 5574839 w 6689158"/>
              <a:gd name="connsiteY72" fmla="*/ 1506112 h 6689159"/>
              <a:gd name="connsiteX73" fmla="*/ 5611312 w 6689158"/>
              <a:gd name="connsiteY73" fmla="*/ 1554887 h 6689159"/>
              <a:gd name="connsiteX74" fmla="*/ 5610671 w 6689158"/>
              <a:gd name="connsiteY74" fmla="*/ 1554917 h 6689159"/>
              <a:gd name="connsiteX75" fmla="*/ 3930424 w 6689158"/>
              <a:gd name="connsiteY75" fmla="*/ 1991564 h 6689159"/>
              <a:gd name="connsiteX76" fmla="*/ 3863712 w 6689158"/>
              <a:gd name="connsiteY76" fmla="*/ 2025688 h 6689159"/>
              <a:gd name="connsiteX77" fmla="*/ 3998266 w 6689158"/>
              <a:gd name="connsiteY77" fmla="*/ 2153752 h 6689159"/>
              <a:gd name="connsiteX78" fmla="*/ 4470031 w 6689158"/>
              <a:gd name="connsiteY78" fmla="*/ 2590407 h 6689159"/>
              <a:gd name="connsiteX79" fmla="*/ 4801691 w 6689158"/>
              <a:gd name="connsiteY79" fmla="*/ 2888769 h 6689159"/>
              <a:gd name="connsiteX80" fmla="*/ 4815328 w 6689158"/>
              <a:gd name="connsiteY80" fmla="*/ 2881367 h 6689159"/>
              <a:gd name="connsiteX81" fmla="*/ 5066831 w 6689158"/>
              <a:gd name="connsiteY81" fmla="*/ 2830591 h 6689159"/>
              <a:gd name="connsiteX82" fmla="*/ 5712962 w 6689158"/>
              <a:gd name="connsiteY82" fmla="*/ 3476722 h 6689159"/>
              <a:gd name="connsiteX83" fmla="*/ 5699834 w 6689158"/>
              <a:gd name="connsiteY83" fmla="*/ 3606939 h 6689159"/>
              <a:gd name="connsiteX84" fmla="*/ 5684600 w 6689158"/>
              <a:gd name="connsiteY84" fmla="*/ 3656022 h 6689159"/>
              <a:gd name="connsiteX85" fmla="*/ 5861148 w 6689158"/>
              <a:gd name="connsiteY85" fmla="*/ 3805497 h 6689159"/>
              <a:gd name="connsiteX86" fmla="*/ 6147161 w 6689158"/>
              <a:gd name="connsiteY86" fmla="*/ 4039666 h 6689159"/>
              <a:gd name="connsiteX87" fmla="*/ 6147160 w 6689158"/>
              <a:gd name="connsiteY87" fmla="*/ 4039665 h 6689159"/>
              <a:gd name="connsiteX88" fmla="*/ 6176112 w 6689158"/>
              <a:gd name="connsiteY88" fmla="*/ 3927066 h 6689159"/>
              <a:gd name="connsiteX89" fmla="*/ 6234832 w 6689158"/>
              <a:gd name="connsiteY89" fmla="*/ 3344579 h 6689159"/>
              <a:gd name="connsiteX90" fmla="*/ 5741222 w 6689158"/>
              <a:gd name="connsiteY90" fmla="*/ 1728614 h 6689159"/>
              <a:gd name="connsiteX91" fmla="*/ 5611312 w 6689158"/>
              <a:gd name="connsiteY91" fmla="*/ 1554887 h 6689159"/>
              <a:gd name="connsiteX92" fmla="*/ 5574839 w 6689158"/>
              <a:gd name="connsiteY92" fmla="*/ 1506111 h 6689159"/>
              <a:gd name="connsiteX93" fmla="*/ 1958215 w 6689158"/>
              <a:gd name="connsiteY93" fmla="*/ 808450 h 6689159"/>
              <a:gd name="connsiteX94" fmla="*/ 1728612 w 6689158"/>
              <a:gd name="connsiteY94" fmla="*/ 947938 h 6689159"/>
              <a:gd name="connsiteX95" fmla="*/ 1300863 w 6689158"/>
              <a:gd name="connsiteY95" fmla="*/ 1300863 h 6689159"/>
              <a:gd name="connsiteX96" fmla="*/ 1258822 w 6689158"/>
              <a:gd name="connsiteY96" fmla="*/ 1347119 h 6689159"/>
              <a:gd name="connsiteX97" fmla="*/ 1258823 w 6689158"/>
              <a:gd name="connsiteY97" fmla="*/ 1347121 h 6689159"/>
              <a:gd name="connsiteX98" fmla="*/ 1263190 w 6689158"/>
              <a:gd name="connsiteY98" fmla="*/ 1402742 h 6689159"/>
              <a:gd name="connsiteX99" fmla="*/ 1504198 w 6689158"/>
              <a:gd name="connsiteY99" fmla="*/ 2390321 h 6689159"/>
              <a:gd name="connsiteX100" fmla="*/ 1570031 w 6689158"/>
              <a:gd name="connsiteY100" fmla="*/ 2538525 h 6689159"/>
              <a:gd name="connsiteX101" fmla="*/ 1593172 w 6689158"/>
              <a:gd name="connsiteY101" fmla="*/ 2532572 h 6689159"/>
              <a:gd name="connsiteX102" fmla="*/ 1772170 w 6689158"/>
              <a:gd name="connsiteY102" fmla="*/ 2514528 h 6689159"/>
              <a:gd name="connsiteX103" fmla="*/ 1951170 w 6689158"/>
              <a:gd name="connsiteY103" fmla="*/ 2532573 h 6689159"/>
              <a:gd name="connsiteX104" fmla="*/ 1953707 w 6689158"/>
              <a:gd name="connsiteY104" fmla="*/ 2533225 h 6689159"/>
              <a:gd name="connsiteX105" fmla="*/ 2046764 w 6689158"/>
              <a:gd name="connsiteY105" fmla="*/ 2419427 h 6689159"/>
              <a:gd name="connsiteX106" fmla="*/ 2304042 w 6689158"/>
              <a:gd name="connsiteY106" fmla="*/ 2155240 h 6689159"/>
              <a:gd name="connsiteX107" fmla="*/ 2679904 w 6689158"/>
              <a:gd name="connsiteY107" fmla="*/ 1840257 h 6689159"/>
              <a:gd name="connsiteX108" fmla="*/ 2839402 w 6689158"/>
              <a:gd name="connsiteY108" fmla="*/ 1728600 h 6689159"/>
              <a:gd name="connsiteX109" fmla="*/ 2839403 w 6689158"/>
              <a:gd name="connsiteY109" fmla="*/ 1728599 h 6689159"/>
              <a:gd name="connsiteX110" fmla="*/ 2180258 w 6689158"/>
              <a:gd name="connsiteY110" fmla="*/ 1049601 h 6689159"/>
              <a:gd name="connsiteX111" fmla="*/ 1958217 w 6689158"/>
              <a:gd name="connsiteY111" fmla="*/ 808450 h 6689159"/>
              <a:gd name="connsiteX112" fmla="*/ 1958215 w 6689158"/>
              <a:gd name="connsiteY112" fmla="*/ 808451 h 6689159"/>
              <a:gd name="connsiteX113" fmla="*/ 1958215 w 6689158"/>
              <a:gd name="connsiteY113" fmla="*/ 808450 h 6689159"/>
              <a:gd name="connsiteX114" fmla="*/ 3344580 w 6689158"/>
              <a:gd name="connsiteY114" fmla="*/ 454327 h 6689159"/>
              <a:gd name="connsiteX115" fmla="*/ 2485108 w 6689158"/>
              <a:gd name="connsiteY115" fmla="*/ 584267 h 6689159"/>
              <a:gd name="connsiteX116" fmla="*/ 2426658 w 6689158"/>
              <a:gd name="connsiteY116" fmla="*/ 605660 h 6689159"/>
              <a:gd name="connsiteX117" fmla="*/ 2608239 w 6689158"/>
              <a:gd name="connsiteY117" fmla="*/ 793623 h 6689159"/>
              <a:gd name="connsiteX118" fmla="*/ 3061380 w 6689158"/>
              <a:gd name="connsiteY118" fmla="*/ 1249579 h 6689159"/>
              <a:gd name="connsiteX119" fmla="*/ 3282982 w 6689158"/>
              <a:gd name="connsiteY119" fmla="*/ 1466429 h 6689159"/>
              <a:gd name="connsiteX120" fmla="*/ 3282982 w 6689158"/>
              <a:gd name="connsiteY120" fmla="*/ 1466430 h 6689159"/>
              <a:gd name="connsiteX121" fmla="*/ 3293669 w 6689158"/>
              <a:gd name="connsiteY121" fmla="*/ 1460635 h 6689159"/>
              <a:gd name="connsiteX122" fmla="*/ 4895242 w 6689158"/>
              <a:gd name="connsiteY122" fmla="*/ 1001928 h 6689159"/>
              <a:gd name="connsiteX123" fmla="*/ 5020677 w 6689158"/>
              <a:gd name="connsiteY123" fmla="*/ 992902 h 6689159"/>
              <a:gd name="connsiteX124" fmla="*/ 5140393 w 6689158"/>
              <a:gd name="connsiteY124" fmla="*/ 1082424 h 6689159"/>
              <a:gd name="connsiteX125" fmla="*/ 5140394 w 6689158"/>
              <a:gd name="connsiteY125" fmla="*/ 1082424 h 6689159"/>
              <a:gd name="connsiteX126" fmla="*/ 5020677 w 6689158"/>
              <a:gd name="connsiteY126" fmla="*/ 992901 h 6689159"/>
              <a:gd name="connsiteX127" fmla="*/ 4960548 w 6689158"/>
              <a:gd name="connsiteY127" fmla="*/ 947937 h 6689159"/>
              <a:gd name="connsiteX128" fmla="*/ 3344580 w 6689158"/>
              <a:gd name="connsiteY128" fmla="*/ 454327 h 6689159"/>
              <a:gd name="connsiteX129" fmla="*/ 3344579 w 6689158"/>
              <a:gd name="connsiteY129" fmla="*/ 0 h 6689159"/>
              <a:gd name="connsiteX130" fmla="*/ 5709555 w 6689158"/>
              <a:gd name="connsiteY130" fmla="*/ 979605 h 6689159"/>
              <a:gd name="connsiteX131" fmla="*/ 5721404 w 6689158"/>
              <a:gd name="connsiteY131" fmla="*/ 992643 h 6689159"/>
              <a:gd name="connsiteX132" fmla="*/ 5925421 w 6689158"/>
              <a:gd name="connsiteY132" fmla="*/ 1217117 h 6689159"/>
              <a:gd name="connsiteX133" fmla="*/ 6117959 w 6689158"/>
              <a:gd name="connsiteY133" fmla="*/ 1474595 h 6689159"/>
              <a:gd name="connsiteX134" fmla="*/ 6162894 w 6689158"/>
              <a:gd name="connsiteY134" fmla="*/ 1548561 h 6689159"/>
              <a:gd name="connsiteX135" fmla="*/ 6162893 w 6689158"/>
              <a:gd name="connsiteY135" fmla="*/ 1548563 h 6689159"/>
              <a:gd name="connsiteX136" fmla="*/ 6285487 w 6689158"/>
              <a:gd name="connsiteY136" fmla="*/ 1750355 h 6689159"/>
              <a:gd name="connsiteX137" fmla="*/ 6689158 w 6689158"/>
              <a:gd name="connsiteY137" fmla="*/ 3344580 h 6689159"/>
              <a:gd name="connsiteX138" fmla="*/ 6538793 w 6689158"/>
              <a:gd name="connsiteY138" fmla="*/ 4339156 h 6689159"/>
              <a:gd name="connsiteX139" fmla="*/ 6534721 w 6689158"/>
              <a:gd name="connsiteY139" fmla="*/ 4350281 h 6689159"/>
              <a:gd name="connsiteX140" fmla="*/ 6426326 w 6689158"/>
              <a:gd name="connsiteY140" fmla="*/ 4646440 h 6689159"/>
              <a:gd name="connsiteX141" fmla="*/ 6421122 w 6689158"/>
              <a:gd name="connsiteY141" fmla="*/ 4657245 h 6689159"/>
              <a:gd name="connsiteX142" fmla="*/ 6372396 w 6689158"/>
              <a:gd name="connsiteY142" fmla="*/ 4758392 h 6689159"/>
              <a:gd name="connsiteX143" fmla="*/ 6285487 w 6689158"/>
              <a:gd name="connsiteY143" fmla="*/ 4938805 h 6689159"/>
              <a:gd name="connsiteX144" fmla="*/ 6117958 w 6689158"/>
              <a:gd name="connsiteY144" fmla="*/ 5214566 h 6689159"/>
              <a:gd name="connsiteX145" fmla="*/ 6035322 w 6689158"/>
              <a:gd name="connsiteY145" fmla="*/ 5325072 h 6689159"/>
              <a:gd name="connsiteX146" fmla="*/ 5925420 w 6689158"/>
              <a:gd name="connsiteY146" fmla="*/ 5472042 h 6689159"/>
              <a:gd name="connsiteX147" fmla="*/ 3344580 w 6689158"/>
              <a:gd name="connsiteY147" fmla="*/ 6689159 h 6689159"/>
              <a:gd name="connsiteX148" fmla="*/ 1474594 w 6689158"/>
              <a:gd name="connsiteY148" fmla="*/ 6117958 h 6689159"/>
              <a:gd name="connsiteX149" fmla="*/ 1464440 w 6689158"/>
              <a:gd name="connsiteY149" fmla="*/ 6110366 h 6689159"/>
              <a:gd name="connsiteX150" fmla="*/ 1217117 w 6689158"/>
              <a:gd name="connsiteY150" fmla="*/ 5925420 h 6689159"/>
              <a:gd name="connsiteX151" fmla="*/ 979606 w 6689158"/>
              <a:gd name="connsiteY151" fmla="*/ 5709555 h 6689159"/>
              <a:gd name="connsiteX152" fmla="*/ 941121 w 6689158"/>
              <a:gd name="connsiteY152" fmla="*/ 5667211 h 6689159"/>
              <a:gd name="connsiteX153" fmla="*/ 763739 w 6689158"/>
              <a:gd name="connsiteY153" fmla="*/ 5472043 h 6689159"/>
              <a:gd name="connsiteX154" fmla="*/ 0 w 6689158"/>
              <a:gd name="connsiteY154" fmla="*/ 3344580 h 6689159"/>
              <a:gd name="connsiteX155" fmla="*/ 763739 w 6689158"/>
              <a:gd name="connsiteY155" fmla="*/ 1217118 h 6689159"/>
              <a:gd name="connsiteX156" fmla="*/ 979605 w 6689158"/>
              <a:gd name="connsiteY156" fmla="*/ 979604 h 6689159"/>
              <a:gd name="connsiteX157" fmla="*/ 1217117 w 6689158"/>
              <a:gd name="connsiteY157" fmla="*/ 763739 h 6689159"/>
              <a:gd name="connsiteX158" fmla="*/ 1252792 w 6689158"/>
              <a:gd name="connsiteY158" fmla="*/ 737062 h 6689159"/>
              <a:gd name="connsiteX159" fmla="*/ 1474594 w 6689158"/>
              <a:gd name="connsiteY159" fmla="*/ 571201 h 6689159"/>
              <a:gd name="connsiteX160" fmla="*/ 1650297 w 6689158"/>
              <a:gd name="connsiteY160" fmla="*/ 464459 h 6689159"/>
              <a:gd name="connsiteX161" fmla="*/ 1750354 w 6689158"/>
              <a:gd name="connsiteY161" fmla="*/ 403673 h 6689159"/>
              <a:gd name="connsiteX162" fmla="*/ 2042719 w 6689158"/>
              <a:gd name="connsiteY162" fmla="*/ 262835 h 6689159"/>
              <a:gd name="connsiteX163" fmla="*/ 2083584 w 6689158"/>
              <a:gd name="connsiteY163" fmla="*/ 247876 h 6689159"/>
              <a:gd name="connsiteX164" fmla="*/ 2350003 w 6689158"/>
              <a:gd name="connsiteY164" fmla="*/ 150366 h 6689159"/>
              <a:gd name="connsiteX165" fmla="*/ 3344579 w 6689158"/>
              <a:gd name="connsiteY165"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574839 w 6689158"/>
              <a:gd name="connsiteY72" fmla="*/ 1506112 h 6689159"/>
              <a:gd name="connsiteX73" fmla="*/ 5611312 w 6689158"/>
              <a:gd name="connsiteY73" fmla="*/ 1554887 h 6689159"/>
              <a:gd name="connsiteX74" fmla="*/ 5610671 w 6689158"/>
              <a:gd name="connsiteY74" fmla="*/ 1554917 h 6689159"/>
              <a:gd name="connsiteX75" fmla="*/ 3930424 w 6689158"/>
              <a:gd name="connsiteY75" fmla="*/ 1991564 h 6689159"/>
              <a:gd name="connsiteX76" fmla="*/ 3863712 w 6689158"/>
              <a:gd name="connsiteY76" fmla="*/ 2025688 h 6689159"/>
              <a:gd name="connsiteX77" fmla="*/ 3998266 w 6689158"/>
              <a:gd name="connsiteY77" fmla="*/ 2153752 h 6689159"/>
              <a:gd name="connsiteX78" fmla="*/ 4470031 w 6689158"/>
              <a:gd name="connsiteY78" fmla="*/ 2590407 h 6689159"/>
              <a:gd name="connsiteX79" fmla="*/ 4801691 w 6689158"/>
              <a:gd name="connsiteY79" fmla="*/ 2888769 h 6689159"/>
              <a:gd name="connsiteX80" fmla="*/ 4815328 w 6689158"/>
              <a:gd name="connsiteY80" fmla="*/ 2881367 h 6689159"/>
              <a:gd name="connsiteX81" fmla="*/ 5066831 w 6689158"/>
              <a:gd name="connsiteY81" fmla="*/ 2830591 h 6689159"/>
              <a:gd name="connsiteX82" fmla="*/ 5712962 w 6689158"/>
              <a:gd name="connsiteY82" fmla="*/ 3476722 h 6689159"/>
              <a:gd name="connsiteX83" fmla="*/ 5699834 w 6689158"/>
              <a:gd name="connsiteY83" fmla="*/ 3606939 h 6689159"/>
              <a:gd name="connsiteX84" fmla="*/ 5684600 w 6689158"/>
              <a:gd name="connsiteY84" fmla="*/ 3656022 h 6689159"/>
              <a:gd name="connsiteX85" fmla="*/ 5861148 w 6689158"/>
              <a:gd name="connsiteY85" fmla="*/ 3805497 h 6689159"/>
              <a:gd name="connsiteX86" fmla="*/ 6147161 w 6689158"/>
              <a:gd name="connsiteY86" fmla="*/ 4039666 h 6689159"/>
              <a:gd name="connsiteX87" fmla="*/ 6147160 w 6689158"/>
              <a:gd name="connsiteY87" fmla="*/ 4039665 h 6689159"/>
              <a:gd name="connsiteX88" fmla="*/ 6176112 w 6689158"/>
              <a:gd name="connsiteY88" fmla="*/ 3927066 h 6689159"/>
              <a:gd name="connsiteX89" fmla="*/ 6234832 w 6689158"/>
              <a:gd name="connsiteY89" fmla="*/ 3344579 h 6689159"/>
              <a:gd name="connsiteX90" fmla="*/ 5741222 w 6689158"/>
              <a:gd name="connsiteY90" fmla="*/ 1728614 h 6689159"/>
              <a:gd name="connsiteX91" fmla="*/ 5611312 w 6689158"/>
              <a:gd name="connsiteY91" fmla="*/ 1554887 h 6689159"/>
              <a:gd name="connsiteX92" fmla="*/ 1958215 w 6689158"/>
              <a:gd name="connsiteY92" fmla="*/ 808450 h 6689159"/>
              <a:gd name="connsiteX93" fmla="*/ 1728612 w 6689158"/>
              <a:gd name="connsiteY93" fmla="*/ 947938 h 6689159"/>
              <a:gd name="connsiteX94" fmla="*/ 1300863 w 6689158"/>
              <a:gd name="connsiteY94" fmla="*/ 1300863 h 6689159"/>
              <a:gd name="connsiteX95" fmla="*/ 1258822 w 6689158"/>
              <a:gd name="connsiteY95" fmla="*/ 1347119 h 6689159"/>
              <a:gd name="connsiteX96" fmla="*/ 1258823 w 6689158"/>
              <a:gd name="connsiteY96" fmla="*/ 1347121 h 6689159"/>
              <a:gd name="connsiteX97" fmla="*/ 1263190 w 6689158"/>
              <a:gd name="connsiteY97" fmla="*/ 1402742 h 6689159"/>
              <a:gd name="connsiteX98" fmla="*/ 1504198 w 6689158"/>
              <a:gd name="connsiteY98" fmla="*/ 2390321 h 6689159"/>
              <a:gd name="connsiteX99" fmla="*/ 1570031 w 6689158"/>
              <a:gd name="connsiteY99" fmla="*/ 2538525 h 6689159"/>
              <a:gd name="connsiteX100" fmla="*/ 1593172 w 6689158"/>
              <a:gd name="connsiteY100" fmla="*/ 2532572 h 6689159"/>
              <a:gd name="connsiteX101" fmla="*/ 1772170 w 6689158"/>
              <a:gd name="connsiteY101" fmla="*/ 2514528 h 6689159"/>
              <a:gd name="connsiteX102" fmla="*/ 1951170 w 6689158"/>
              <a:gd name="connsiteY102" fmla="*/ 2532573 h 6689159"/>
              <a:gd name="connsiteX103" fmla="*/ 1953707 w 6689158"/>
              <a:gd name="connsiteY103" fmla="*/ 2533225 h 6689159"/>
              <a:gd name="connsiteX104" fmla="*/ 2046764 w 6689158"/>
              <a:gd name="connsiteY104" fmla="*/ 2419427 h 6689159"/>
              <a:gd name="connsiteX105" fmla="*/ 2304042 w 6689158"/>
              <a:gd name="connsiteY105" fmla="*/ 2155240 h 6689159"/>
              <a:gd name="connsiteX106" fmla="*/ 2679904 w 6689158"/>
              <a:gd name="connsiteY106" fmla="*/ 1840257 h 6689159"/>
              <a:gd name="connsiteX107" fmla="*/ 2839402 w 6689158"/>
              <a:gd name="connsiteY107" fmla="*/ 1728600 h 6689159"/>
              <a:gd name="connsiteX108" fmla="*/ 2839403 w 6689158"/>
              <a:gd name="connsiteY108" fmla="*/ 1728599 h 6689159"/>
              <a:gd name="connsiteX109" fmla="*/ 2180258 w 6689158"/>
              <a:gd name="connsiteY109" fmla="*/ 1049601 h 6689159"/>
              <a:gd name="connsiteX110" fmla="*/ 1958217 w 6689158"/>
              <a:gd name="connsiteY110" fmla="*/ 808450 h 6689159"/>
              <a:gd name="connsiteX111" fmla="*/ 1958215 w 6689158"/>
              <a:gd name="connsiteY111" fmla="*/ 808451 h 6689159"/>
              <a:gd name="connsiteX112" fmla="*/ 1958215 w 6689158"/>
              <a:gd name="connsiteY112" fmla="*/ 808450 h 6689159"/>
              <a:gd name="connsiteX113" fmla="*/ 3344580 w 6689158"/>
              <a:gd name="connsiteY113" fmla="*/ 454327 h 6689159"/>
              <a:gd name="connsiteX114" fmla="*/ 2485108 w 6689158"/>
              <a:gd name="connsiteY114" fmla="*/ 584267 h 6689159"/>
              <a:gd name="connsiteX115" fmla="*/ 2426658 w 6689158"/>
              <a:gd name="connsiteY115" fmla="*/ 605660 h 6689159"/>
              <a:gd name="connsiteX116" fmla="*/ 2608239 w 6689158"/>
              <a:gd name="connsiteY116" fmla="*/ 793623 h 6689159"/>
              <a:gd name="connsiteX117" fmla="*/ 3061380 w 6689158"/>
              <a:gd name="connsiteY117" fmla="*/ 1249579 h 6689159"/>
              <a:gd name="connsiteX118" fmla="*/ 3282982 w 6689158"/>
              <a:gd name="connsiteY118" fmla="*/ 1466429 h 6689159"/>
              <a:gd name="connsiteX119" fmla="*/ 3282982 w 6689158"/>
              <a:gd name="connsiteY119" fmla="*/ 1466430 h 6689159"/>
              <a:gd name="connsiteX120" fmla="*/ 3293669 w 6689158"/>
              <a:gd name="connsiteY120" fmla="*/ 1460635 h 6689159"/>
              <a:gd name="connsiteX121" fmla="*/ 4895242 w 6689158"/>
              <a:gd name="connsiteY121" fmla="*/ 1001928 h 6689159"/>
              <a:gd name="connsiteX122" fmla="*/ 5020677 w 6689158"/>
              <a:gd name="connsiteY122" fmla="*/ 992902 h 6689159"/>
              <a:gd name="connsiteX123" fmla="*/ 5140393 w 6689158"/>
              <a:gd name="connsiteY123" fmla="*/ 1082424 h 6689159"/>
              <a:gd name="connsiteX124" fmla="*/ 5140394 w 6689158"/>
              <a:gd name="connsiteY124" fmla="*/ 1082424 h 6689159"/>
              <a:gd name="connsiteX125" fmla="*/ 5020677 w 6689158"/>
              <a:gd name="connsiteY125" fmla="*/ 992901 h 6689159"/>
              <a:gd name="connsiteX126" fmla="*/ 4960548 w 6689158"/>
              <a:gd name="connsiteY126" fmla="*/ 947937 h 6689159"/>
              <a:gd name="connsiteX127" fmla="*/ 3344580 w 6689158"/>
              <a:gd name="connsiteY127" fmla="*/ 454327 h 6689159"/>
              <a:gd name="connsiteX128" fmla="*/ 3344579 w 6689158"/>
              <a:gd name="connsiteY128" fmla="*/ 0 h 6689159"/>
              <a:gd name="connsiteX129" fmla="*/ 5709555 w 6689158"/>
              <a:gd name="connsiteY129" fmla="*/ 979605 h 6689159"/>
              <a:gd name="connsiteX130" fmla="*/ 5721404 w 6689158"/>
              <a:gd name="connsiteY130" fmla="*/ 992643 h 6689159"/>
              <a:gd name="connsiteX131" fmla="*/ 5925421 w 6689158"/>
              <a:gd name="connsiteY131" fmla="*/ 1217117 h 6689159"/>
              <a:gd name="connsiteX132" fmla="*/ 6117959 w 6689158"/>
              <a:gd name="connsiteY132" fmla="*/ 1474595 h 6689159"/>
              <a:gd name="connsiteX133" fmla="*/ 6162894 w 6689158"/>
              <a:gd name="connsiteY133" fmla="*/ 1548561 h 6689159"/>
              <a:gd name="connsiteX134" fmla="*/ 6162893 w 6689158"/>
              <a:gd name="connsiteY134" fmla="*/ 1548563 h 6689159"/>
              <a:gd name="connsiteX135" fmla="*/ 6285487 w 6689158"/>
              <a:gd name="connsiteY135" fmla="*/ 1750355 h 6689159"/>
              <a:gd name="connsiteX136" fmla="*/ 6689158 w 6689158"/>
              <a:gd name="connsiteY136" fmla="*/ 3344580 h 6689159"/>
              <a:gd name="connsiteX137" fmla="*/ 6538793 w 6689158"/>
              <a:gd name="connsiteY137" fmla="*/ 4339156 h 6689159"/>
              <a:gd name="connsiteX138" fmla="*/ 6534721 w 6689158"/>
              <a:gd name="connsiteY138" fmla="*/ 4350281 h 6689159"/>
              <a:gd name="connsiteX139" fmla="*/ 6426326 w 6689158"/>
              <a:gd name="connsiteY139" fmla="*/ 4646440 h 6689159"/>
              <a:gd name="connsiteX140" fmla="*/ 6421122 w 6689158"/>
              <a:gd name="connsiteY140" fmla="*/ 4657245 h 6689159"/>
              <a:gd name="connsiteX141" fmla="*/ 6372396 w 6689158"/>
              <a:gd name="connsiteY141" fmla="*/ 4758392 h 6689159"/>
              <a:gd name="connsiteX142" fmla="*/ 6285487 w 6689158"/>
              <a:gd name="connsiteY142" fmla="*/ 4938805 h 6689159"/>
              <a:gd name="connsiteX143" fmla="*/ 6117958 w 6689158"/>
              <a:gd name="connsiteY143" fmla="*/ 5214566 h 6689159"/>
              <a:gd name="connsiteX144" fmla="*/ 6035322 w 6689158"/>
              <a:gd name="connsiteY144" fmla="*/ 5325072 h 6689159"/>
              <a:gd name="connsiteX145" fmla="*/ 5925420 w 6689158"/>
              <a:gd name="connsiteY145" fmla="*/ 5472042 h 6689159"/>
              <a:gd name="connsiteX146" fmla="*/ 3344580 w 6689158"/>
              <a:gd name="connsiteY146" fmla="*/ 6689159 h 6689159"/>
              <a:gd name="connsiteX147" fmla="*/ 1474594 w 6689158"/>
              <a:gd name="connsiteY147" fmla="*/ 6117958 h 6689159"/>
              <a:gd name="connsiteX148" fmla="*/ 1464440 w 6689158"/>
              <a:gd name="connsiteY148" fmla="*/ 6110366 h 6689159"/>
              <a:gd name="connsiteX149" fmla="*/ 1217117 w 6689158"/>
              <a:gd name="connsiteY149" fmla="*/ 5925420 h 6689159"/>
              <a:gd name="connsiteX150" fmla="*/ 979606 w 6689158"/>
              <a:gd name="connsiteY150" fmla="*/ 5709555 h 6689159"/>
              <a:gd name="connsiteX151" fmla="*/ 941121 w 6689158"/>
              <a:gd name="connsiteY151" fmla="*/ 5667211 h 6689159"/>
              <a:gd name="connsiteX152" fmla="*/ 763739 w 6689158"/>
              <a:gd name="connsiteY152" fmla="*/ 5472043 h 6689159"/>
              <a:gd name="connsiteX153" fmla="*/ 0 w 6689158"/>
              <a:gd name="connsiteY153" fmla="*/ 3344580 h 6689159"/>
              <a:gd name="connsiteX154" fmla="*/ 763739 w 6689158"/>
              <a:gd name="connsiteY154" fmla="*/ 1217118 h 6689159"/>
              <a:gd name="connsiteX155" fmla="*/ 979605 w 6689158"/>
              <a:gd name="connsiteY155" fmla="*/ 979604 h 6689159"/>
              <a:gd name="connsiteX156" fmla="*/ 1217117 w 6689158"/>
              <a:gd name="connsiteY156" fmla="*/ 763739 h 6689159"/>
              <a:gd name="connsiteX157" fmla="*/ 1252792 w 6689158"/>
              <a:gd name="connsiteY157" fmla="*/ 737062 h 6689159"/>
              <a:gd name="connsiteX158" fmla="*/ 1474594 w 6689158"/>
              <a:gd name="connsiteY158" fmla="*/ 571201 h 6689159"/>
              <a:gd name="connsiteX159" fmla="*/ 1650297 w 6689158"/>
              <a:gd name="connsiteY159" fmla="*/ 464459 h 6689159"/>
              <a:gd name="connsiteX160" fmla="*/ 1750354 w 6689158"/>
              <a:gd name="connsiteY160" fmla="*/ 403673 h 6689159"/>
              <a:gd name="connsiteX161" fmla="*/ 2042719 w 6689158"/>
              <a:gd name="connsiteY161" fmla="*/ 262835 h 6689159"/>
              <a:gd name="connsiteX162" fmla="*/ 2083584 w 6689158"/>
              <a:gd name="connsiteY162" fmla="*/ 247876 h 6689159"/>
              <a:gd name="connsiteX163" fmla="*/ 2350003 w 6689158"/>
              <a:gd name="connsiteY163" fmla="*/ 150366 h 6689159"/>
              <a:gd name="connsiteX164" fmla="*/ 3344579 w 6689158"/>
              <a:gd name="connsiteY164"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140393 w 6689158"/>
              <a:gd name="connsiteY122" fmla="*/ 1082424 h 6689159"/>
              <a:gd name="connsiteX123" fmla="*/ 5140394 w 6689158"/>
              <a:gd name="connsiteY123" fmla="*/ 1082424 h 6689159"/>
              <a:gd name="connsiteX124" fmla="*/ 5020677 w 6689158"/>
              <a:gd name="connsiteY124" fmla="*/ 992901 h 6689159"/>
              <a:gd name="connsiteX125" fmla="*/ 4960548 w 6689158"/>
              <a:gd name="connsiteY125" fmla="*/ 947937 h 6689159"/>
              <a:gd name="connsiteX126" fmla="*/ 3344580 w 6689158"/>
              <a:gd name="connsiteY126" fmla="*/ 454327 h 6689159"/>
              <a:gd name="connsiteX127" fmla="*/ 3344579 w 6689158"/>
              <a:gd name="connsiteY127" fmla="*/ 0 h 6689159"/>
              <a:gd name="connsiteX128" fmla="*/ 5709555 w 6689158"/>
              <a:gd name="connsiteY128" fmla="*/ 979605 h 6689159"/>
              <a:gd name="connsiteX129" fmla="*/ 5721404 w 6689158"/>
              <a:gd name="connsiteY129" fmla="*/ 992643 h 6689159"/>
              <a:gd name="connsiteX130" fmla="*/ 5925421 w 6689158"/>
              <a:gd name="connsiteY130" fmla="*/ 1217117 h 6689159"/>
              <a:gd name="connsiteX131" fmla="*/ 6117959 w 6689158"/>
              <a:gd name="connsiteY131" fmla="*/ 1474595 h 6689159"/>
              <a:gd name="connsiteX132" fmla="*/ 6162894 w 6689158"/>
              <a:gd name="connsiteY132" fmla="*/ 1548561 h 6689159"/>
              <a:gd name="connsiteX133" fmla="*/ 6162893 w 6689158"/>
              <a:gd name="connsiteY133" fmla="*/ 1548563 h 6689159"/>
              <a:gd name="connsiteX134" fmla="*/ 6285487 w 6689158"/>
              <a:gd name="connsiteY134" fmla="*/ 1750355 h 6689159"/>
              <a:gd name="connsiteX135" fmla="*/ 6689158 w 6689158"/>
              <a:gd name="connsiteY135" fmla="*/ 3344580 h 6689159"/>
              <a:gd name="connsiteX136" fmla="*/ 6538793 w 6689158"/>
              <a:gd name="connsiteY136" fmla="*/ 4339156 h 6689159"/>
              <a:gd name="connsiteX137" fmla="*/ 6534721 w 6689158"/>
              <a:gd name="connsiteY137" fmla="*/ 4350281 h 6689159"/>
              <a:gd name="connsiteX138" fmla="*/ 6426326 w 6689158"/>
              <a:gd name="connsiteY138" fmla="*/ 4646440 h 6689159"/>
              <a:gd name="connsiteX139" fmla="*/ 6421122 w 6689158"/>
              <a:gd name="connsiteY139" fmla="*/ 4657245 h 6689159"/>
              <a:gd name="connsiteX140" fmla="*/ 6372396 w 6689158"/>
              <a:gd name="connsiteY140" fmla="*/ 4758392 h 6689159"/>
              <a:gd name="connsiteX141" fmla="*/ 6285487 w 6689158"/>
              <a:gd name="connsiteY141" fmla="*/ 4938805 h 6689159"/>
              <a:gd name="connsiteX142" fmla="*/ 6117958 w 6689158"/>
              <a:gd name="connsiteY142" fmla="*/ 5214566 h 6689159"/>
              <a:gd name="connsiteX143" fmla="*/ 6035322 w 6689158"/>
              <a:gd name="connsiteY143" fmla="*/ 5325072 h 6689159"/>
              <a:gd name="connsiteX144" fmla="*/ 5925420 w 6689158"/>
              <a:gd name="connsiteY144" fmla="*/ 5472042 h 6689159"/>
              <a:gd name="connsiteX145" fmla="*/ 3344580 w 6689158"/>
              <a:gd name="connsiteY145" fmla="*/ 6689159 h 6689159"/>
              <a:gd name="connsiteX146" fmla="*/ 1474594 w 6689158"/>
              <a:gd name="connsiteY146" fmla="*/ 6117958 h 6689159"/>
              <a:gd name="connsiteX147" fmla="*/ 1464440 w 6689158"/>
              <a:gd name="connsiteY147" fmla="*/ 6110366 h 6689159"/>
              <a:gd name="connsiteX148" fmla="*/ 1217117 w 6689158"/>
              <a:gd name="connsiteY148" fmla="*/ 5925420 h 6689159"/>
              <a:gd name="connsiteX149" fmla="*/ 979606 w 6689158"/>
              <a:gd name="connsiteY149" fmla="*/ 5709555 h 6689159"/>
              <a:gd name="connsiteX150" fmla="*/ 941121 w 6689158"/>
              <a:gd name="connsiteY150" fmla="*/ 5667211 h 6689159"/>
              <a:gd name="connsiteX151" fmla="*/ 763739 w 6689158"/>
              <a:gd name="connsiteY151" fmla="*/ 5472043 h 6689159"/>
              <a:gd name="connsiteX152" fmla="*/ 0 w 6689158"/>
              <a:gd name="connsiteY152" fmla="*/ 3344580 h 6689159"/>
              <a:gd name="connsiteX153" fmla="*/ 763739 w 6689158"/>
              <a:gd name="connsiteY153" fmla="*/ 1217118 h 6689159"/>
              <a:gd name="connsiteX154" fmla="*/ 979605 w 6689158"/>
              <a:gd name="connsiteY154" fmla="*/ 979604 h 6689159"/>
              <a:gd name="connsiteX155" fmla="*/ 1217117 w 6689158"/>
              <a:gd name="connsiteY155" fmla="*/ 763739 h 6689159"/>
              <a:gd name="connsiteX156" fmla="*/ 1252792 w 6689158"/>
              <a:gd name="connsiteY156" fmla="*/ 737062 h 6689159"/>
              <a:gd name="connsiteX157" fmla="*/ 1474594 w 6689158"/>
              <a:gd name="connsiteY157" fmla="*/ 571201 h 6689159"/>
              <a:gd name="connsiteX158" fmla="*/ 1650297 w 6689158"/>
              <a:gd name="connsiteY158" fmla="*/ 464459 h 6689159"/>
              <a:gd name="connsiteX159" fmla="*/ 1750354 w 6689158"/>
              <a:gd name="connsiteY159" fmla="*/ 403673 h 6689159"/>
              <a:gd name="connsiteX160" fmla="*/ 2042719 w 6689158"/>
              <a:gd name="connsiteY160" fmla="*/ 262835 h 6689159"/>
              <a:gd name="connsiteX161" fmla="*/ 2083584 w 6689158"/>
              <a:gd name="connsiteY161" fmla="*/ 247876 h 6689159"/>
              <a:gd name="connsiteX162" fmla="*/ 2350003 w 6689158"/>
              <a:gd name="connsiteY162" fmla="*/ 150366 h 6689159"/>
              <a:gd name="connsiteX163" fmla="*/ 3344579 w 6689158"/>
              <a:gd name="connsiteY163"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140393 w 6689158"/>
              <a:gd name="connsiteY122" fmla="*/ 1082424 h 6689159"/>
              <a:gd name="connsiteX123" fmla="*/ 5020677 w 6689158"/>
              <a:gd name="connsiteY123" fmla="*/ 992901 h 6689159"/>
              <a:gd name="connsiteX124" fmla="*/ 4960548 w 6689158"/>
              <a:gd name="connsiteY124" fmla="*/ 947937 h 6689159"/>
              <a:gd name="connsiteX125" fmla="*/ 3344580 w 6689158"/>
              <a:gd name="connsiteY125" fmla="*/ 454327 h 6689159"/>
              <a:gd name="connsiteX126" fmla="*/ 3344579 w 6689158"/>
              <a:gd name="connsiteY126" fmla="*/ 0 h 6689159"/>
              <a:gd name="connsiteX127" fmla="*/ 5709555 w 6689158"/>
              <a:gd name="connsiteY127" fmla="*/ 979605 h 6689159"/>
              <a:gd name="connsiteX128" fmla="*/ 5721404 w 6689158"/>
              <a:gd name="connsiteY128" fmla="*/ 992643 h 6689159"/>
              <a:gd name="connsiteX129" fmla="*/ 5925421 w 6689158"/>
              <a:gd name="connsiteY129" fmla="*/ 1217117 h 6689159"/>
              <a:gd name="connsiteX130" fmla="*/ 6117959 w 6689158"/>
              <a:gd name="connsiteY130" fmla="*/ 1474595 h 6689159"/>
              <a:gd name="connsiteX131" fmla="*/ 6162894 w 6689158"/>
              <a:gd name="connsiteY131" fmla="*/ 1548561 h 6689159"/>
              <a:gd name="connsiteX132" fmla="*/ 6162893 w 6689158"/>
              <a:gd name="connsiteY132" fmla="*/ 1548563 h 6689159"/>
              <a:gd name="connsiteX133" fmla="*/ 6285487 w 6689158"/>
              <a:gd name="connsiteY133" fmla="*/ 1750355 h 6689159"/>
              <a:gd name="connsiteX134" fmla="*/ 6689158 w 6689158"/>
              <a:gd name="connsiteY134" fmla="*/ 3344580 h 6689159"/>
              <a:gd name="connsiteX135" fmla="*/ 6538793 w 6689158"/>
              <a:gd name="connsiteY135" fmla="*/ 4339156 h 6689159"/>
              <a:gd name="connsiteX136" fmla="*/ 6534721 w 6689158"/>
              <a:gd name="connsiteY136" fmla="*/ 4350281 h 6689159"/>
              <a:gd name="connsiteX137" fmla="*/ 6426326 w 6689158"/>
              <a:gd name="connsiteY137" fmla="*/ 4646440 h 6689159"/>
              <a:gd name="connsiteX138" fmla="*/ 6421122 w 6689158"/>
              <a:gd name="connsiteY138" fmla="*/ 4657245 h 6689159"/>
              <a:gd name="connsiteX139" fmla="*/ 6372396 w 6689158"/>
              <a:gd name="connsiteY139" fmla="*/ 4758392 h 6689159"/>
              <a:gd name="connsiteX140" fmla="*/ 6285487 w 6689158"/>
              <a:gd name="connsiteY140" fmla="*/ 4938805 h 6689159"/>
              <a:gd name="connsiteX141" fmla="*/ 6117958 w 6689158"/>
              <a:gd name="connsiteY141" fmla="*/ 5214566 h 6689159"/>
              <a:gd name="connsiteX142" fmla="*/ 6035322 w 6689158"/>
              <a:gd name="connsiteY142" fmla="*/ 5325072 h 6689159"/>
              <a:gd name="connsiteX143" fmla="*/ 5925420 w 6689158"/>
              <a:gd name="connsiteY143" fmla="*/ 5472042 h 6689159"/>
              <a:gd name="connsiteX144" fmla="*/ 3344580 w 6689158"/>
              <a:gd name="connsiteY144" fmla="*/ 6689159 h 6689159"/>
              <a:gd name="connsiteX145" fmla="*/ 1474594 w 6689158"/>
              <a:gd name="connsiteY145" fmla="*/ 6117958 h 6689159"/>
              <a:gd name="connsiteX146" fmla="*/ 1464440 w 6689158"/>
              <a:gd name="connsiteY146" fmla="*/ 6110366 h 6689159"/>
              <a:gd name="connsiteX147" fmla="*/ 1217117 w 6689158"/>
              <a:gd name="connsiteY147" fmla="*/ 5925420 h 6689159"/>
              <a:gd name="connsiteX148" fmla="*/ 979606 w 6689158"/>
              <a:gd name="connsiteY148" fmla="*/ 5709555 h 6689159"/>
              <a:gd name="connsiteX149" fmla="*/ 941121 w 6689158"/>
              <a:gd name="connsiteY149" fmla="*/ 5667211 h 6689159"/>
              <a:gd name="connsiteX150" fmla="*/ 763739 w 6689158"/>
              <a:gd name="connsiteY150" fmla="*/ 5472043 h 6689159"/>
              <a:gd name="connsiteX151" fmla="*/ 0 w 6689158"/>
              <a:gd name="connsiteY151" fmla="*/ 3344580 h 6689159"/>
              <a:gd name="connsiteX152" fmla="*/ 763739 w 6689158"/>
              <a:gd name="connsiteY152" fmla="*/ 1217118 h 6689159"/>
              <a:gd name="connsiteX153" fmla="*/ 979605 w 6689158"/>
              <a:gd name="connsiteY153" fmla="*/ 979604 h 6689159"/>
              <a:gd name="connsiteX154" fmla="*/ 1217117 w 6689158"/>
              <a:gd name="connsiteY154" fmla="*/ 763739 h 6689159"/>
              <a:gd name="connsiteX155" fmla="*/ 1252792 w 6689158"/>
              <a:gd name="connsiteY155" fmla="*/ 737062 h 6689159"/>
              <a:gd name="connsiteX156" fmla="*/ 1474594 w 6689158"/>
              <a:gd name="connsiteY156" fmla="*/ 571201 h 6689159"/>
              <a:gd name="connsiteX157" fmla="*/ 1650297 w 6689158"/>
              <a:gd name="connsiteY157" fmla="*/ 464459 h 6689159"/>
              <a:gd name="connsiteX158" fmla="*/ 1750354 w 6689158"/>
              <a:gd name="connsiteY158" fmla="*/ 403673 h 6689159"/>
              <a:gd name="connsiteX159" fmla="*/ 2042719 w 6689158"/>
              <a:gd name="connsiteY159" fmla="*/ 262835 h 6689159"/>
              <a:gd name="connsiteX160" fmla="*/ 2083584 w 6689158"/>
              <a:gd name="connsiteY160" fmla="*/ 247876 h 6689159"/>
              <a:gd name="connsiteX161" fmla="*/ 2350003 w 6689158"/>
              <a:gd name="connsiteY161" fmla="*/ 150366 h 6689159"/>
              <a:gd name="connsiteX162" fmla="*/ 3344579 w 6689158"/>
              <a:gd name="connsiteY162"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020677 w 6689158"/>
              <a:gd name="connsiteY122" fmla="*/ 992901 h 6689159"/>
              <a:gd name="connsiteX123" fmla="*/ 4960548 w 6689158"/>
              <a:gd name="connsiteY123" fmla="*/ 947937 h 6689159"/>
              <a:gd name="connsiteX124" fmla="*/ 3344580 w 6689158"/>
              <a:gd name="connsiteY124" fmla="*/ 454327 h 6689159"/>
              <a:gd name="connsiteX125" fmla="*/ 3344579 w 6689158"/>
              <a:gd name="connsiteY125" fmla="*/ 0 h 6689159"/>
              <a:gd name="connsiteX126" fmla="*/ 5709555 w 6689158"/>
              <a:gd name="connsiteY126" fmla="*/ 979605 h 6689159"/>
              <a:gd name="connsiteX127" fmla="*/ 5721404 w 6689158"/>
              <a:gd name="connsiteY127" fmla="*/ 992643 h 6689159"/>
              <a:gd name="connsiteX128" fmla="*/ 5925421 w 6689158"/>
              <a:gd name="connsiteY128" fmla="*/ 1217117 h 6689159"/>
              <a:gd name="connsiteX129" fmla="*/ 6117959 w 6689158"/>
              <a:gd name="connsiteY129" fmla="*/ 1474595 h 6689159"/>
              <a:gd name="connsiteX130" fmla="*/ 6162894 w 6689158"/>
              <a:gd name="connsiteY130" fmla="*/ 1548561 h 6689159"/>
              <a:gd name="connsiteX131" fmla="*/ 6162893 w 6689158"/>
              <a:gd name="connsiteY131" fmla="*/ 1548563 h 6689159"/>
              <a:gd name="connsiteX132" fmla="*/ 6285487 w 6689158"/>
              <a:gd name="connsiteY132" fmla="*/ 1750355 h 6689159"/>
              <a:gd name="connsiteX133" fmla="*/ 6689158 w 6689158"/>
              <a:gd name="connsiteY133" fmla="*/ 3344580 h 6689159"/>
              <a:gd name="connsiteX134" fmla="*/ 6538793 w 6689158"/>
              <a:gd name="connsiteY134" fmla="*/ 4339156 h 6689159"/>
              <a:gd name="connsiteX135" fmla="*/ 6534721 w 6689158"/>
              <a:gd name="connsiteY135" fmla="*/ 4350281 h 6689159"/>
              <a:gd name="connsiteX136" fmla="*/ 6426326 w 6689158"/>
              <a:gd name="connsiteY136" fmla="*/ 4646440 h 6689159"/>
              <a:gd name="connsiteX137" fmla="*/ 6421122 w 6689158"/>
              <a:gd name="connsiteY137" fmla="*/ 4657245 h 6689159"/>
              <a:gd name="connsiteX138" fmla="*/ 6372396 w 6689158"/>
              <a:gd name="connsiteY138" fmla="*/ 4758392 h 6689159"/>
              <a:gd name="connsiteX139" fmla="*/ 6285487 w 6689158"/>
              <a:gd name="connsiteY139" fmla="*/ 4938805 h 6689159"/>
              <a:gd name="connsiteX140" fmla="*/ 6117958 w 6689158"/>
              <a:gd name="connsiteY140" fmla="*/ 5214566 h 6689159"/>
              <a:gd name="connsiteX141" fmla="*/ 6035322 w 6689158"/>
              <a:gd name="connsiteY141" fmla="*/ 5325072 h 6689159"/>
              <a:gd name="connsiteX142" fmla="*/ 5925420 w 6689158"/>
              <a:gd name="connsiteY142" fmla="*/ 5472042 h 6689159"/>
              <a:gd name="connsiteX143" fmla="*/ 3344580 w 6689158"/>
              <a:gd name="connsiteY143" fmla="*/ 6689159 h 6689159"/>
              <a:gd name="connsiteX144" fmla="*/ 1474594 w 6689158"/>
              <a:gd name="connsiteY144" fmla="*/ 6117958 h 6689159"/>
              <a:gd name="connsiteX145" fmla="*/ 1464440 w 6689158"/>
              <a:gd name="connsiteY145" fmla="*/ 6110366 h 6689159"/>
              <a:gd name="connsiteX146" fmla="*/ 1217117 w 6689158"/>
              <a:gd name="connsiteY146" fmla="*/ 5925420 h 6689159"/>
              <a:gd name="connsiteX147" fmla="*/ 979606 w 6689158"/>
              <a:gd name="connsiteY147" fmla="*/ 5709555 h 6689159"/>
              <a:gd name="connsiteX148" fmla="*/ 941121 w 6689158"/>
              <a:gd name="connsiteY148" fmla="*/ 5667211 h 6689159"/>
              <a:gd name="connsiteX149" fmla="*/ 763739 w 6689158"/>
              <a:gd name="connsiteY149" fmla="*/ 5472043 h 6689159"/>
              <a:gd name="connsiteX150" fmla="*/ 0 w 6689158"/>
              <a:gd name="connsiteY150" fmla="*/ 3344580 h 6689159"/>
              <a:gd name="connsiteX151" fmla="*/ 763739 w 6689158"/>
              <a:gd name="connsiteY151" fmla="*/ 1217118 h 6689159"/>
              <a:gd name="connsiteX152" fmla="*/ 979605 w 6689158"/>
              <a:gd name="connsiteY152" fmla="*/ 979604 h 6689159"/>
              <a:gd name="connsiteX153" fmla="*/ 1217117 w 6689158"/>
              <a:gd name="connsiteY153" fmla="*/ 763739 h 6689159"/>
              <a:gd name="connsiteX154" fmla="*/ 1252792 w 6689158"/>
              <a:gd name="connsiteY154" fmla="*/ 737062 h 6689159"/>
              <a:gd name="connsiteX155" fmla="*/ 1474594 w 6689158"/>
              <a:gd name="connsiteY155" fmla="*/ 571201 h 6689159"/>
              <a:gd name="connsiteX156" fmla="*/ 1650297 w 6689158"/>
              <a:gd name="connsiteY156" fmla="*/ 464459 h 6689159"/>
              <a:gd name="connsiteX157" fmla="*/ 1750354 w 6689158"/>
              <a:gd name="connsiteY157" fmla="*/ 403673 h 6689159"/>
              <a:gd name="connsiteX158" fmla="*/ 2042719 w 6689158"/>
              <a:gd name="connsiteY158" fmla="*/ 262835 h 6689159"/>
              <a:gd name="connsiteX159" fmla="*/ 2083584 w 6689158"/>
              <a:gd name="connsiteY159" fmla="*/ 247876 h 6689159"/>
              <a:gd name="connsiteX160" fmla="*/ 2350003 w 6689158"/>
              <a:gd name="connsiteY160" fmla="*/ 150366 h 6689159"/>
              <a:gd name="connsiteX161" fmla="*/ 3344579 w 6689158"/>
              <a:gd name="connsiteY161"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4960548 w 6689158"/>
              <a:gd name="connsiteY122" fmla="*/ 947937 h 6689159"/>
              <a:gd name="connsiteX123" fmla="*/ 3344580 w 6689158"/>
              <a:gd name="connsiteY123" fmla="*/ 454327 h 6689159"/>
              <a:gd name="connsiteX124" fmla="*/ 3344579 w 6689158"/>
              <a:gd name="connsiteY124" fmla="*/ 0 h 6689159"/>
              <a:gd name="connsiteX125" fmla="*/ 5709555 w 6689158"/>
              <a:gd name="connsiteY125" fmla="*/ 979605 h 6689159"/>
              <a:gd name="connsiteX126" fmla="*/ 5721404 w 6689158"/>
              <a:gd name="connsiteY126" fmla="*/ 992643 h 6689159"/>
              <a:gd name="connsiteX127" fmla="*/ 5925421 w 6689158"/>
              <a:gd name="connsiteY127" fmla="*/ 1217117 h 6689159"/>
              <a:gd name="connsiteX128" fmla="*/ 6117959 w 6689158"/>
              <a:gd name="connsiteY128" fmla="*/ 1474595 h 6689159"/>
              <a:gd name="connsiteX129" fmla="*/ 6162894 w 6689158"/>
              <a:gd name="connsiteY129" fmla="*/ 1548561 h 6689159"/>
              <a:gd name="connsiteX130" fmla="*/ 6162893 w 6689158"/>
              <a:gd name="connsiteY130" fmla="*/ 1548563 h 6689159"/>
              <a:gd name="connsiteX131" fmla="*/ 6285487 w 6689158"/>
              <a:gd name="connsiteY131" fmla="*/ 1750355 h 6689159"/>
              <a:gd name="connsiteX132" fmla="*/ 6689158 w 6689158"/>
              <a:gd name="connsiteY132" fmla="*/ 3344580 h 6689159"/>
              <a:gd name="connsiteX133" fmla="*/ 6538793 w 6689158"/>
              <a:gd name="connsiteY133" fmla="*/ 4339156 h 6689159"/>
              <a:gd name="connsiteX134" fmla="*/ 6534721 w 6689158"/>
              <a:gd name="connsiteY134" fmla="*/ 4350281 h 6689159"/>
              <a:gd name="connsiteX135" fmla="*/ 6426326 w 6689158"/>
              <a:gd name="connsiteY135" fmla="*/ 4646440 h 6689159"/>
              <a:gd name="connsiteX136" fmla="*/ 6421122 w 6689158"/>
              <a:gd name="connsiteY136" fmla="*/ 4657245 h 6689159"/>
              <a:gd name="connsiteX137" fmla="*/ 6372396 w 6689158"/>
              <a:gd name="connsiteY137" fmla="*/ 4758392 h 6689159"/>
              <a:gd name="connsiteX138" fmla="*/ 6285487 w 6689158"/>
              <a:gd name="connsiteY138" fmla="*/ 4938805 h 6689159"/>
              <a:gd name="connsiteX139" fmla="*/ 6117958 w 6689158"/>
              <a:gd name="connsiteY139" fmla="*/ 5214566 h 6689159"/>
              <a:gd name="connsiteX140" fmla="*/ 6035322 w 6689158"/>
              <a:gd name="connsiteY140" fmla="*/ 5325072 h 6689159"/>
              <a:gd name="connsiteX141" fmla="*/ 5925420 w 6689158"/>
              <a:gd name="connsiteY141" fmla="*/ 5472042 h 6689159"/>
              <a:gd name="connsiteX142" fmla="*/ 3344580 w 6689158"/>
              <a:gd name="connsiteY142" fmla="*/ 6689159 h 6689159"/>
              <a:gd name="connsiteX143" fmla="*/ 1474594 w 6689158"/>
              <a:gd name="connsiteY143" fmla="*/ 6117958 h 6689159"/>
              <a:gd name="connsiteX144" fmla="*/ 1464440 w 6689158"/>
              <a:gd name="connsiteY144" fmla="*/ 6110366 h 6689159"/>
              <a:gd name="connsiteX145" fmla="*/ 1217117 w 6689158"/>
              <a:gd name="connsiteY145" fmla="*/ 5925420 h 6689159"/>
              <a:gd name="connsiteX146" fmla="*/ 979606 w 6689158"/>
              <a:gd name="connsiteY146" fmla="*/ 5709555 h 6689159"/>
              <a:gd name="connsiteX147" fmla="*/ 941121 w 6689158"/>
              <a:gd name="connsiteY147" fmla="*/ 5667211 h 6689159"/>
              <a:gd name="connsiteX148" fmla="*/ 763739 w 6689158"/>
              <a:gd name="connsiteY148" fmla="*/ 5472043 h 6689159"/>
              <a:gd name="connsiteX149" fmla="*/ 0 w 6689158"/>
              <a:gd name="connsiteY149" fmla="*/ 3344580 h 6689159"/>
              <a:gd name="connsiteX150" fmla="*/ 763739 w 6689158"/>
              <a:gd name="connsiteY150" fmla="*/ 1217118 h 6689159"/>
              <a:gd name="connsiteX151" fmla="*/ 979605 w 6689158"/>
              <a:gd name="connsiteY151" fmla="*/ 979604 h 6689159"/>
              <a:gd name="connsiteX152" fmla="*/ 1217117 w 6689158"/>
              <a:gd name="connsiteY152" fmla="*/ 763739 h 6689159"/>
              <a:gd name="connsiteX153" fmla="*/ 1252792 w 6689158"/>
              <a:gd name="connsiteY153" fmla="*/ 737062 h 6689159"/>
              <a:gd name="connsiteX154" fmla="*/ 1474594 w 6689158"/>
              <a:gd name="connsiteY154" fmla="*/ 571201 h 6689159"/>
              <a:gd name="connsiteX155" fmla="*/ 1650297 w 6689158"/>
              <a:gd name="connsiteY155" fmla="*/ 464459 h 6689159"/>
              <a:gd name="connsiteX156" fmla="*/ 1750354 w 6689158"/>
              <a:gd name="connsiteY156" fmla="*/ 403673 h 6689159"/>
              <a:gd name="connsiteX157" fmla="*/ 2042719 w 6689158"/>
              <a:gd name="connsiteY157" fmla="*/ 262835 h 6689159"/>
              <a:gd name="connsiteX158" fmla="*/ 2083584 w 6689158"/>
              <a:gd name="connsiteY158" fmla="*/ 247876 h 6689159"/>
              <a:gd name="connsiteX159" fmla="*/ 2350003 w 6689158"/>
              <a:gd name="connsiteY159" fmla="*/ 150366 h 6689159"/>
              <a:gd name="connsiteX160" fmla="*/ 3344579 w 6689158"/>
              <a:gd name="connsiteY160"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741222 w 6689158"/>
              <a:gd name="connsiteY71" fmla="*/ 1728614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1958215 w 6689158"/>
              <a:gd name="connsiteY90" fmla="*/ 808450 h 6689159"/>
              <a:gd name="connsiteX91" fmla="*/ 1728612 w 6689158"/>
              <a:gd name="connsiteY91" fmla="*/ 947938 h 6689159"/>
              <a:gd name="connsiteX92" fmla="*/ 1300863 w 6689158"/>
              <a:gd name="connsiteY92" fmla="*/ 1300863 h 6689159"/>
              <a:gd name="connsiteX93" fmla="*/ 1258822 w 6689158"/>
              <a:gd name="connsiteY93" fmla="*/ 1347119 h 6689159"/>
              <a:gd name="connsiteX94" fmla="*/ 1258823 w 6689158"/>
              <a:gd name="connsiteY94" fmla="*/ 1347121 h 6689159"/>
              <a:gd name="connsiteX95" fmla="*/ 1263190 w 6689158"/>
              <a:gd name="connsiteY95" fmla="*/ 1402742 h 6689159"/>
              <a:gd name="connsiteX96" fmla="*/ 1504198 w 6689158"/>
              <a:gd name="connsiteY96" fmla="*/ 2390321 h 6689159"/>
              <a:gd name="connsiteX97" fmla="*/ 1570031 w 6689158"/>
              <a:gd name="connsiteY97" fmla="*/ 2538525 h 6689159"/>
              <a:gd name="connsiteX98" fmla="*/ 1593172 w 6689158"/>
              <a:gd name="connsiteY98" fmla="*/ 2532572 h 6689159"/>
              <a:gd name="connsiteX99" fmla="*/ 1772170 w 6689158"/>
              <a:gd name="connsiteY99" fmla="*/ 2514528 h 6689159"/>
              <a:gd name="connsiteX100" fmla="*/ 1951170 w 6689158"/>
              <a:gd name="connsiteY100" fmla="*/ 2532573 h 6689159"/>
              <a:gd name="connsiteX101" fmla="*/ 1953707 w 6689158"/>
              <a:gd name="connsiteY101" fmla="*/ 2533225 h 6689159"/>
              <a:gd name="connsiteX102" fmla="*/ 2046764 w 6689158"/>
              <a:gd name="connsiteY102" fmla="*/ 2419427 h 6689159"/>
              <a:gd name="connsiteX103" fmla="*/ 2304042 w 6689158"/>
              <a:gd name="connsiteY103" fmla="*/ 2155240 h 6689159"/>
              <a:gd name="connsiteX104" fmla="*/ 2679904 w 6689158"/>
              <a:gd name="connsiteY104" fmla="*/ 1840257 h 6689159"/>
              <a:gd name="connsiteX105" fmla="*/ 2839402 w 6689158"/>
              <a:gd name="connsiteY105" fmla="*/ 1728600 h 6689159"/>
              <a:gd name="connsiteX106" fmla="*/ 2839403 w 6689158"/>
              <a:gd name="connsiteY106" fmla="*/ 1728599 h 6689159"/>
              <a:gd name="connsiteX107" fmla="*/ 2180258 w 6689158"/>
              <a:gd name="connsiteY107" fmla="*/ 1049601 h 6689159"/>
              <a:gd name="connsiteX108" fmla="*/ 1958217 w 6689158"/>
              <a:gd name="connsiteY108" fmla="*/ 808450 h 6689159"/>
              <a:gd name="connsiteX109" fmla="*/ 1958215 w 6689158"/>
              <a:gd name="connsiteY109" fmla="*/ 808451 h 6689159"/>
              <a:gd name="connsiteX110" fmla="*/ 1958215 w 6689158"/>
              <a:gd name="connsiteY110" fmla="*/ 808450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4960548 w 6689158"/>
              <a:gd name="connsiteY121" fmla="*/ 947937 h 6689159"/>
              <a:gd name="connsiteX122" fmla="*/ 3344580 w 6689158"/>
              <a:gd name="connsiteY122" fmla="*/ 454327 h 6689159"/>
              <a:gd name="connsiteX123" fmla="*/ 3344579 w 6689158"/>
              <a:gd name="connsiteY123" fmla="*/ 0 h 6689159"/>
              <a:gd name="connsiteX124" fmla="*/ 5709555 w 6689158"/>
              <a:gd name="connsiteY124" fmla="*/ 979605 h 6689159"/>
              <a:gd name="connsiteX125" fmla="*/ 5721404 w 6689158"/>
              <a:gd name="connsiteY125" fmla="*/ 992643 h 6689159"/>
              <a:gd name="connsiteX126" fmla="*/ 5925421 w 6689158"/>
              <a:gd name="connsiteY126" fmla="*/ 1217117 h 6689159"/>
              <a:gd name="connsiteX127" fmla="*/ 6117959 w 6689158"/>
              <a:gd name="connsiteY127" fmla="*/ 1474595 h 6689159"/>
              <a:gd name="connsiteX128" fmla="*/ 6162894 w 6689158"/>
              <a:gd name="connsiteY128" fmla="*/ 1548561 h 6689159"/>
              <a:gd name="connsiteX129" fmla="*/ 6162893 w 6689158"/>
              <a:gd name="connsiteY129" fmla="*/ 1548563 h 6689159"/>
              <a:gd name="connsiteX130" fmla="*/ 6285487 w 6689158"/>
              <a:gd name="connsiteY130" fmla="*/ 1750355 h 6689159"/>
              <a:gd name="connsiteX131" fmla="*/ 6689158 w 6689158"/>
              <a:gd name="connsiteY131" fmla="*/ 3344580 h 6689159"/>
              <a:gd name="connsiteX132" fmla="*/ 6538793 w 6689158"/>
              <a:gd name="connsiteY132" fmla="*/ 4339156 h 6689159"/>
              <a:gd name="connsiteX133" fmla="*/ 6534721 w 6689158"/>
              <a:gd name="connsiteY133" fmla="*/ 4350281 h 6689159"/>
              <a:gd name="connsiteX134" fmla="*/ 6426326 w 6689158"/>
              <a:gd name="connsiteY134" fmla="*/ 4646440 h 6689159"/>
              <a:gd name="connsiteX135" fmla="*/ 6421122 w 6689158"/>
              <a:gd name="connsiteY135" fmla="*/ 4657245 h 6689159"/>
              <a:gd name="connsiteX136" fmla="*/ 6372396 w 6689158"/>
              <a:gd name="connsiteY136" fmla="*/ 4758392 h 6689159"/>
              <a:gd name="connsiteX137" fmla="*/ 6285487 w 6689158"/>
              <a:gd name="connsiteY137" fmla="*/ 4938805 h 6689159"/>
              <a:gd name="connsiteX138" fmla="*/ 6117958 w 6689158"/>
              <a:gd name="connsiteY138" fmla="*/ 5214566 h 6689159"/>
              <a:gd name="connsiteX139" fmla="*/ 6035322 w 6689158"/>
              <a:gd name="connsiteY139" fmla="*/ 5325072 h 6689159"/>
              <a:gd name="connsiteX140" fmla="*/ 5925420 w 6689158"/>
              <a:gd name="connsiteY140" fmla="*/ 5472042 h 6689159"/>
              <a:gd name="connsiteX141" fmla="*/ 3344580 w 6689158"/>
              <a:gd name="connsiteY141" fmla="*/ 6689159 h 6689159"/>
              <a:gd name="connsiteX142" fmla="*/ 1474594 w 6689158"/>
              <a:gd name="connsiteY142" fmla="*/ 6117958 h 6689159"/>
              <a:gd name="connsiteX143" fmla="*/ 1464440 w 6689158"/>
              <a:gd name="connsiteY143" fmla="*/ 6110366 h 6689159"/>
              <a:gd name="connsiteX144" fmla="*/ 1217117 w 6689158"/>
              <a:gd name="connsiteY144" fmla="*/ 5925420 h 6689159"/>
              <a:gd name="connsiteX145" fmla="*/ 979606 w 6689158"/>
              <a:gd name="connsiteY145" fmla="*/ 5709555 h 6689159"/>
              <a:gd name="connsiteX146" fmla="*/ 941121 w 6689158"/>
              <a:gd name="connsiteY146" fmla="*/ 5667211 h 6689159"/>
              <a:gd name="connsiteX147" fmla="*/ 763739 w 6689158"/>
              <a:gd name="connsiteY147" fmla="*/ 5472043 h 6689159"/>
              <a:gd name="connsiteX148" fmla="*/ 0 w 6689158"/>
              <a:gd name="connsiteY148" fmla="*/ 3344580 h 6689159"/>
              <a:gd name="connsiteX149" fmla="*/ 763739 w 6689158"/>
              <a:gd name="connsiteY149" fmla="*/ 1217118 h 6689159"/>
              <a:gd name="connsiteX150" fmla="*/ 979605 w 6689158"/>
              <a:gd name="connsiteY150" fmla="*/ 979604 h 6689159"/>
              <a:gd name="connsiteX151" fmla="*/ 1217117 w 6689158"/>
              <a:gd name="connsiteY151" fmla="*/ 763739 h 6689159"/>
              <a:gd name="connsiteX152" fmla="*/ 1252792 w 6689158"/>
              <a:gd name="connsiteY152" fmla="*/ 737062 h 6689159"/>
              <a:gd name="connsiteX153" fmla="*/ 1474594 w 6689158"/>
              <a:gd name="connsiteY153" fmla="*/ 571201 h 6689159"/>
              <a:gd name="connsiteX154" fmla="*/ 1650297 w 6689158"/>
              <a:gd name="connsiteY154" fmla="*/ 464459 h 6689159"/>
              <a:gd name="connsiteX155" fmla="*/ 1750354 w 6689158"/>
              <a:gd name="connsiteY155" fmla="*/ 403673 h 6689159"/>
              <a:gd name="connsiteX156" fmla="*/ 2042719 w 6689158"/>
              <a:gd name="connsiteY156" fmla="*/ 262835 h 6689159"/>
              <a:gd name="connsiteX157" fmla="*/ 2083584 w 6689158"/>
              <a:gd name="connsiteY157" fmla="*/ 247876 h 6689159"/>
              <a:gd name="connsiteX158" fmla="*/ 2350003 w 6689158"/>
              <a:gd name="connsiteY158" fmla="*/ 150366 h 6689159"/>
              <a:gd name="connsiteX159" fmla="*/ 3344579 w 6689158"/>
              <a:gd name="connsiteY159"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741222 w 6689158"/>
              <a:gd name="connsiteY71" fmla="*/ 1728614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1958215 w 6689158"/>
              <a:gd name="connsiteY90" fmla="*/ 808450 h 6689159"/>
              <a:gd name="connsiteX91" fmla="*/ 1728612 w 6689158"/>
              <a:gd name="connsiteY91" fmla="*/ 947938 h 6689159"/>
              <a:gd name="connsiteX92" fmla="*/ 1300863 w 6689158"/>
              <a:gd name="connsiteY92" fmla="*/ 1300863 h 6689159"/>
              <a:gd name="connsiteX93" fmla="*/ 1258822 w 6689158"/>
              <a:gd name="connsiteY93" fmla="*/ 1347119 h 6689159"/>
              <a:gd name="connsiteX94" fmla="*/ 1258823 w 6689158"/>
              <a:gd name="connsiteY94" fmla="*/ 1347121 h 6689159"/>
              <a:gd name="connsiteX95" fmla="*/ 1263190 w 6689158"/>
              <a:gd name="connsiteY95" fmla="*/ 1402742 h 6689159"/>
              <a:gd name="connsiteX96" fmla="*/ 1504198 w 6689158"/>
              <a:gd name="connsiteY96" fmla="*/ 2390321 h 6689159"/>
              <a:gd name="connsiteX97" fmla="*/ 1570031 w 6689158"/>
              <a:gd name="connsiteY97" fmla="*/ 2538525 h 6689159"/>
              <a:gd name="connsiteX98" fmla="*/ 1593172 w 6689158"/>
              <a:gd name="connsiteY98" fmla="*/ 2532572 h 6689159"/>
              <a:gd name="connsiteX99" fmla="*/ 1772170 w 6689158"/>
              <a:gd name="connsiteY99" fmla="*/ 2514528 h 6689159"/>
              <a:gd name="connsiteX100" fmla="*/ 1951170 w 6689158"/>
              <a:gd name="connsiteY100" fmla="*/ 2532573 h 6689159"/>
              <a:gd name="connsiteX101" fmla="*/ 1953707 w 6689158"/>
              <a:gd name="connsiteY101" fmla="*/ 2533225 h 6689159"/>
              <a:gd name="connsiteX102" fmla="*/ 2046764 w 6689158"/>
              <a:gd name="connsiteY102" fmla="*/ 2419427 h 6689159"/>
              <a:gd name="connsiteX103" fmla="*/ 2304042 w 6689158"/>
              <a:gd name="connsiteY103" fmla="*/ 2155240 h 6689159"/>
              <a:gd name="connsiteX104" fmla="*/ 2679904 w 6689158"/>
              <a:gd name="connsiteY104" fmla="*/ 1840257 h 6689159"/>
              <a:gd name="connsiteX105" fmla="*/ 2839402 w 6689158"/>
              <a:gd name="connsiteY105" fmla="*/ 1728600 h 6689159"/>
              <a:gd name="connsiteX106" fmla="*/ 2839403 w 6689158"/>
              <a:gd name="connsiteY106" fmla="*/ 1728599 h 6689159"/>
              <a:gd name="connsiteX107" fmla="*/ 2180258 w 6689158"/>
              <a:gd name="connsiteY107" fmla="*/ 1049601 h 6689159"/>
              <a:gd name="connsiteX108" fmla="*/ 1958217 w 6689158"/>
              <a:gd name="connsiteY108" fmla="*/ 808450 h 6689159"/>
              <a:gd name="connsiteX109" fmla="*/ 1958215 w 6689158"/>
              <a:gd name="connsiteY109" fmla="*/ 808451 h 6689159"/>
              <a:gd name="connsiteX110" fmla="*/ 1958215 w 6689158"/>
              <a:gd name="connsiteY110" fmla="*/ 808450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4960548 w 6689158"/>
              <a:gd name="connsiteY121" fmla="*/ 947937 h 6689159"/>
              <a:gd name="connsiteX122" fmla="*/ 3344580 w 6689158"/>
              <a:gd name="connsiteY122" fmla="*/ 454327 h 6689159"/>
              <a:gd name="connsiteX123" fmla="*/ 3344579 w 6689158"/>
              <a:gd name="connsiteY123" fmla="*/ 0 h 6689159"/>
              <a:gd name="connsiteX124" fmla="*/ 5709555 w 6689158"/>
              <a:gd name="connsiteY124" fmla="*/ 979605 h 6689159"/>
              <a:gd name="connsiteX125" fmla="*/ 5925421 w 6689158"/>
              <a:gd name="connsiteY125" fmla="*/ 1217117 h 6689159"/>
              <a:gd name="connsiteX126" fmla="*/ 6117959 w 6689158"/>
              <a:gd name="connsiteY126" fmla="*/ 1474595 h 6689159"/>
              <a:gd name="connsiteX127" fmla="*/ 6162894 w 6689158"/>
              <a:gd name="connsiteY127" fmla="*/ 1548561 h 6689159"/>
              <a:gd name="connsiteX128" fmla="*/ 6162893 w 6689158"/>
              <a:gd name="connsiteY128" fmla="*/ 1548563 h 6689159"/>
              <a:gd name="connsiteX129" fmla="*/ 6285487 w 6689158"/>
              <a:gd name="connsiteY129" fmla="*/ 1750355 h 6689159"/>
              <a:gd name="connsiteX130" fmla="*/ 6689158 w 6689158"/>
              <a:gd name="connsiteY130" fmla="*/ 3344580 h 6689159"/>
              <a:gd name="connsiteX131" fmla="*/ 6538793 w 6689158"/>
              <a:gd name="connsiteY131" fmla="*/ 4339156 h 6689159"/>
              <a:gd name="connsiteX132" fmla="*/ 6534721 w 6689158"/>
              <a:gd name="connsiteY132" fmla="*/ 4350281 h 6689159"/>
              <a:gd name="connsiteX133" fmla="*/ 6426326 w 6689158"/>
              <a:gd name="connsiteY133" fmla="*/ 4646440 h 6689159"/>
              <a:gd name="connsiteX134" fmla="*/ 6421122 w 6689158"/>
              <a:gd name="connsiteY134" fmla="*/ 4657245 h 6689159"/>
              <a:gd name="connsiteX135" fmla="*/ 6372396 w 6689158"/>
              <a:gd name="connsiteY135" fmla="*/ 4758392 h 6689159"/>
              <a:gd name="connsiteX136" fmla="*/ 6285487 w 6689158"/>
              <a:gd name="connsiteY136" fmla="*/ 4938805 h 6689159"/>
              <a:gd name="connsiteX137" fmla="*/ 6117958 w 6689158"/>
              <a:gd name="connsiteY137" fmla="*/ 5214566 h 6689159"/>
              <a:gd name="connsiteX138" fmla="*/ 6035322 w 6689158"/>
              <a:gd name="connsiteY138" fmla="*/ 5325072 h 6689159"/>
              <a:gd name="connsiteX139" fmla="*/ 5925420 w 6689158"/>
              <a:gd name="connsiteY139" fmla="*/ 5472042 h 6689159"/>
              <a:gd name="connsiteX140" fmla="*/ 3344580 w 6689158"/>
              <a:gd name="connsiteY140" fmla="*/ 6689159 h 6689159"/>
              <a:gd name="connsiteX141" fmla="*/ 1474594 w 6689158"/>
              <a:gd name="connsiteY141" fmla="*/ 6117958 h 6689159"/>
              <a:gd name="connsiteX142" fmla="*/ 1464440 w 6689158"/>
              <a:gd name="connsiteY142" fmla="*/ 6110366 h 6689159"/>
              <a:gd name="connsiteX143" fmla="*/ 1217117 w 6689158"/>
              <a:gd name="connsiteY143" fmla="*/ 5925420 h 6689159"/>
              <a:gd name="connsiteX144" fmla="*/ 979606 w 6689158"/>
              <a:gd name="connsiteY144" fmla="*/ 5709555 h 6689159"/>
              <a:gd name="connsiteX145" fmla="*/ 941121 w 6689158"/>
              <a:gd name="connsiteY145" fmla="*/ 5667211 h 6689159"/>
              <a:gd name="connsiteX146" fmla="*/ 763739 w 6689158"/>
              <a:gd name="connsiteY146" fmla="*/ 5472043 h 6689159"/>
              <a:gd name="connsiteX147" fmla="*/ 0 w 6689158"/>
              <a:gd name="connsiteY147" fmla="*/ 3344580 h 6689159"/>
              <a:gd name="connsiteX148" fmla="*/ 763739 w 6689158"/>
              <a:gd name="connsiteY148" fmla="*/ 1217118 h 6689159"/>
              <a:gd name="connsiteX149" fmla="*/ 979605 w 6689158"/>
              <a:gd name="connsiteY149" fmla="*/ 979604 h 6689159"/>
              <a:gd name="connsiteX150" fmla="*/ 1217117 w 6689158"/>
              <a:gd name="connsiteY150" fmla="*/ 763739 h 6689159"/>
              <a:gd name="connsiteX151" fmla="*/ 1252792 w 6689158"/>
              <a:gd name="connsiteY151" fmla="*/ 737062 h 6689159"/>
              <a:gd name="connsiteX152" fmla="*/ 1474594 w 6689158"/>
              <a:gd name="connsiteY152" fmla="*/ 571201 h 6689159"/>
              <a:gd name="connsiteX153" fmla="*/ 1650297 w 6689158"/>
              <a:gd name="connsiteY153" fmla="*/ 464459 h 6689159"/>
              <a:gd name="connsiteX154" fmla="*/ 1750354 w 6689158"/>
              <a:gd name="connsiteY154" fmla="*/ 403673 h 6689159"/>
              <a:gd name="connsiteX155" fmla="*/ 2042719 w 6689158"/>
              <a:gd name="connsiteY155" fmla="*/ 262835 h 6689159"/>
              <a:gd name="connsiteX156" fmla="*/ 2083584 w 6689158"/>
              <a:gd name="connsiteY156" fmla="*/ 247876 h 6689159"/>
              <a:gd name="connsiteX157" fmla="*/ 2350003 w 6689158"/>
              <a:gd name="connsiteY157" fmla="*/ 150366 h 6689159"/>
              <a:gd name="connsiteX158" fmla="*/ 3344579 w 6689158"/>
              <a:gd name="connsiteY158" fmla="*/ 0 h 668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6689158" h="6689159">
                <a:moveTo>
                  <a:pt x="2177650" y="4188652"/>
                </a:moveTo>
                <a:lnTo>
                  <a:pt x="2117889" y="4221089"/>
                </a:lnTo>
                <a:cubicBezTo>
                  <a:pt x="2038196" y="4254797"/>
                  <a:pt x="1952555" y="4277204"/>
                  <a:pt x="1862982" y="4286300"/>
                </a:cubicBezTo>
                <a:lnTo>
                  <a:pt x="1796860" y="4289641"/>
                </a:lnTo>
                <a:lnTo>
                  <a:pt x="1788544" y="4308481"/>
                </a:lnTo>
                <a:cubicBezTo>
                  <a:pt x="1649933" y="4662588"/>
                  <a:pt x="1555530" y="5035690"/>
                  <a:pt x="1505667" y="5419718"/>
                </a:cubicBezTo>
                <a:lnTo>
                  <a:pt x="1490555" y="5560700"/>
                </a:lnTo>
                <a:lnTo>
                  <a:pt x="1506111" y="5574838"/>
                </a:lnTo>
                <a:cubicBezTo>
                  <a:pt x="2005718" y="5987150"/>
                  <a:pt x="2646224" y="6234831"/>
                  <a:pt x="3344580" y="6234832"/>
                </a:cubicBezTo>
                <a:cubicBezTo>
                  <a:pt x="4142701" y="6234832"/>
                  <a:pt x="4865264" y="5911329"/>
                  <a:pt x="5388297" y="5388296"/>
                </a:cubicBezTo>
                <a:lnTo>
                  <a:pt x="5390660" y="5385697"/>
                </a:lnTo>
                <a:lnTo>
                  <a:pt x="5273213" y="5388582"/>
                </a:lnTo>
                <a:cubicBezTo>
                  <a:pt x="5000604" y="5388582"/>
                  <a:pt x="4733644" y="5365097"/>
                  <a:pt x="4474354" y="5320095"/>
                </a:cubicBezTo>
                <a:lnTo>
                  <a:pt x="4280135" y="5277799"/>
                </a:lnTo>
                <a:lnTo>
                  <a:pt x="4254882" y="5324324"/>
                </a:lnTo>
                <a:cubicBezTo>
                  <a:pt x="4147754" y="5482893"/>
                  <a:pt x="3966336" y="5587147"/>
                  <a:pt x="3760568" y="5587147"/>
                </a:cubicBezTo>
                <a:cubicBezTo>
                  <a:pt x="3431341" y="5587148"/>
                  <a:pt x="3164448" y="5320255"/>
                  <a:pt x="3164448" y="4991027"/>
                </a:cubicBezTo>
                <a:lnTo>
                  <a:pt x="3175376" y="4882633"/>
                </a:lnTo>
                <a:lnTo>
                  <a:pt x="3026882" y="4807637"/>
                </a:lnTo>
                <a:cubicBezTo>
                  <a:pt x="2806384" y="4684443"/>
                  <a:pt x="2597608" y="4543671"/>
                  <a:pt x="2402585" y="4387289"/>
                </a:cubicBezTo>
                <a:lnTo>
                  <a:pt x="2177650" y="4188652"/>
                </a:lnTo>
                <a:close/>
                <a:moveTo>
                  <a:pt x="3414840" y="2285703"/>
                </a:moveTo>
                <a:lnTo>
                  <a:pt x="3364850" y="2318041"/>
                </a:lnTo>
                <a:cubicBezTo>
                  <a:pt x="3184029" y="2441699"/>
                  <a:pt x="3011417" y="2580194"/>
                  <a:pt x="2848518" y="2733562"/>
                </a:cubicBezTo>
                <a:cubicBezTo>
                  <a:pt x="2794219" y="2784685"/>
                  <a:pt x="2741504" y="2836983"/>
                  <a:pt x="2690374" y="2890404"/>
                </a:cubicBezTo>
                <a:lnTo>
                  <a:pt x="2571277" y="3021477"/>
                </a:lnTo>
                <a:lnTo>
                  <a:pt x="2590552" y="3056989"/>
                </a:lnTo>
                <a:cubicBezTo>
                  <a:pt x="2635496" y="3163249"/>
                  <a:pt x="2660350" y="3280075"/>
                  <a:pt x="2660349" y="3402707"/>
                </a:cubicBezTo>
                <a:cubicBezTo>
                  <a:pt x="2660349" y="3525339"/>
                  <a:pt x="2635496" y="3642166"/>
                  <a:pt x="2590552" y="3748426"/>
                </a:cubicBezTo>
                <a:lnTo>
                  <a:pt x="2530886" y="3858356"/>
                </a:lnTo>
                <a:lnTo>
                  <a:pt x="2709229" y="4015297"/>
                </a:lnTo>
                <a:cubicBezTo>
                  <a:pt x="2883421" y="4154485"/>
                  <a:pt x="3069894" y="4279782"/>
                  <a:pt x="3266837" y="4389432"/>
                </a:cubicBezTo>
                <a:lnTo>
                  <a:pt x="3452642" y="4482945"/>
                </a:lnTo>
                <a:lnTo>
                  <a:pt x="3528532" y="4441753"/>
                </a:lnTo>
                <a:cubicBezTo>
                  <a:pt x="3599851" y="4411587"/>
                  <a:pt x="3678262" y="4394906"/>
                  <a:pt x="3760569" y="4394906"/>
                </a:cubicBezTo>
                <a:cubicBezTo>
                  <a:pt x="4007489" y="4394906"/>
                  <a:pt x="4219347" y="4545034"/>
                  <a:pt x="4309843" y="4758990"/>
                </a:cubicBezTo>
                <a:lnTo>
                  <a:pt x="4320607" y="4793664"/>
                </a:lnTo>
                <a:lnTo>
                  <a:pt x="4559688" y="4845550"/>
                </a:lnTo>
                <a:cubicBezTo>
                  <a:pt x="4791281" y="4885605"/>
                  <a:pt x="5029726" y="4906507"/>
                  <a:pt x="5273213" y="4906508"/>
                </a:cubicBezTo>
                <a:cubicBezTo>
                  <a:pt x="5412349" y="4906509"/>
                  <a:pt x="5549838" y="4899682"/>
                  <a:pt x="5685342" y="4886359"/>
                </a:cubicBezTo>
                <a:lnTo>
                  <a:pt x="5794448" y="4872934"/>
                </a:lnTo>
                <a:lnTo>
                  <a:pt x="5885995" y="4722245"/>
                </a:lnTo>
                <a:cubicBezTo>
                  <a:pt x="5930488" y="4640341"/>
                  <a:pt x="5971138" y="4556042"/>
                  <a:pt x="6007702" y="4469596"/>
                </a:cubicBezTo>
                <a:lnTo>
                  <a:pt x="6025566" y="4420788"/>
                </a:lnTo>
                <a:lnTo>
                  <a:pt x="5774209" y="4251797"/>
                </a:lnTo>
                <a:cubicBezTo>
                  <a:pt x="5695392" y="4196988"/>
                  <a:pt x="5614173" y="4138974"/>
                  <a:pt x="5530775" y="4077911"/>
                </a:cubicBezTo>
                <a:lnTo>
                  <a:pt x="5435413" y="4006461"/>
                </a:lnTo>
                <a:lnTo>
                  <a:pt x="5428090" y="4012503"/>
                </a:lnTo>
                <a:cubicBezTo>
                  <a:pt x="5324966" y="4082173"/>
                  <a:pt x="5200649" y="4122851"/>
                  <a:pt x="5066831" y="4122852"/>
                </a:cubicBezTo>
                <a:cubicBezTo>
                  <a:pt x="4709982" y="4122851"/>
                  <a:pt x="4420700" y="3833569"/>
                  <a:pt x="4420700" y="3476722"/>
                </a:cubicBezTo>
                <a:cubicBezTo>
                  <a:pt x="4420700" y="3432115"/>
                  <a:pt x="4425221" y="3388566"/>
                  <a:pt x="4433828" y="3346504"/>
                </a:cubicBezTo>
                <a:lnTo>
                  <a:pt x="4468981" y="3233259"/>
                </a:lnTo>
                <a:lnTo>
                  <a:pt x="4439706" y="3208684"/>
                </a:lnTo>
                <a:cubicBezTo>
                  <a:pt x="4147944" y="2959751"/>
                  <a:pt x="3844619" y="2688962"/>
                  <a:pt x="3535763" y="2400517"/>
                </a:cubicBezTo>
                <a:lnTo>
                  <a:pt x="3414840" y="2285703"/>
                </a:lnTo>
                <a:close/>
                <a:moveTo>
                  <a:pt x="851869" y="1886744"/>
                </a:moveTo>
                <a:lnTo>
                  <a:pt x="803165" y="1966913"/>
                </a:lnTo>
                <a:cubicBezTo>
                  <a:pt x="580695" y="2376442"/>
                  <a:pt x="454327" y="2845754"/>
                  <a:pt x="454328" y="3344581"/>
                </a:cubicBezTo>
                <a:cubicBezTo>
                  <a:pt x="454328" y="3943171"/>
                  <a:pt x="636299" y="4499261"/>
                  <a:pt x="947938" y="4960549"/>
                </a:cubicBezTo>
                <a:lnTo>
                  <a:pt x="959588" y="4976126"/>
                </a:lnTo>
                <a:lnTo>
                  <a:pt x="959588" y="4976125"/>
                </a:lnTo>
                <a:lnTo>
                  <a:pt x="964880" y="4912286"/>
                </a:lnTo>
                <a:cubicBezTo>
                  <a:pt x="990878" y="4670949"/>
                  <a:pt x="1034536" y="4433392"/>
                  <a:pt x="1095934" y="4201672"/>
                </a:cubicBezTo>
                <a:lnTo>
                  <a:pt x="1147594" y="4033598"/>
                </a:lnTo>
                <a:lnTo>
                  <a:pt x="1144134" y="4030744"/>
                </a:lnTo>
                <a:cubicBezTo>
                  <a:pt x="983406" y="3870015"/>
                  <a:pt x="883992" y="3647972"/>
                  <a:pt x="883992" y="3402708"/>
                </a:cubicBezTo>
                <a:cubicBezTo>
                  <a:pt x="883992" y="3157445"/>
                  <a:pt x="983406" y="2935399"/>
                  <a:pt x="1144135" y="2774670"/>
                </a:cubicBezTo>
                <a:lnTo>
                  <a:pt x="1146941" y="2772355"/>
                </a:lnTo>
                <a:lnTo>
                  <a:pt x="1073336" y="2611529"/>
                </a:lnTo>
                <a:cubicBezTo>
                  <a:pt x="979051" y="2379203"/>
                  <a:pt x="904593" y="2137173"/>
                  <a:pt x="851993" y="1887409"/>
                </a:cubicBezTo>
                <a:cubicBezTo>
                  <a:pt x="851952" y="1887187"/>
                  <a:pt x="851910" y="1886966"/>
                  <a:pt x="851869" y="1886744"/>
                </a:cubicBezTo>
                <a:close/>
                <a:moveTo>
                  <a:pt x="5741222" y="1728614"/>
                </a:moveTo>
                <a:lnTo>
                  <a:pt x="5611312" y="1554887"/>
                </a:lnTo>
                <a:lnTo>
                  <a:pt x="5610671" y="1554917"/>
                </a:lnTo>
                <a:cubicBezTo>
                  <a:pt x="5021968" y="1595521"/>
                  <a:pt x="4452369" y="1740883"/>
                  <a:pt x="3930424" y="1991564"/>
                </a:cubicBezTo>
                <a:lnTo>
                  <a:pt x="3863712" y="2025688"/>
                </a:lnTo>
                <a:lnTo>
                  <a:pt x="3998266" y="2153752"/>
                </a:lnTo>
                <a:cubicBezTo>
                  <a:pt x="4155631" y="2301454"/>
                  <a:pt x="4313025" y="2447127"/>
                  <a:pt x="4470031" y="2590407"/>
                </a:cubicBezTo>
                <a:lnTo>
                  <a:pt x="4801691" y="2888769"/>
                </a:lnTo>
                <a:lnTo>
                  <a:pt x="4815328" y="2881367"/>
                </a:lnTo>
                <a:cubicBezTo>
                  <a:pt x="4892631" y="2848671"/>
                  <a:pt x="4977620" y="2830591"/>
                  <a:pt x="5066831" y="2830591"/>
                </a:cubicBezTo>
                <a:cubicBezTo>
                  <a:pt x="5423680" y="2830591"/>
                  <a:pt x="5712962" y="3119873"/>
                  <a:pt x="5712962" y="3476722"/>
                </a:cubicBezTo>
                <a:cubicBezTo>
                  <a:pt x="5712962" y="3521327"/>
                  <a:pt x="5708442" y="3564877"/>
                  <a:pt x="5699834" y="3606939"/>
                </a:cubicBezTo>
                <a:lnTo>
                  <a:pt x="5684600" y="3656022"/>
                </a:lnTo>
                <a:lnTo>
                  <a:pt x="5861148" y="3805497"/>
                </a:lnTo>
                <a:lnTo>
                  <a:pt x="6147161" y="4039666"/>
                </a:lnTo>
                <a:lnTo>
                  <a:pt x="6147160" y="4039665"/>
                </a:lnTo>
                <a:lnTo>
                  <a:pt x="6176112" y="3927066"/>
                </a:lnTo>
                <a:cubicBezTo>
                  <a:pt x="6214612" y="3738918"/>
                  <a:pt x="6234831" y="3544110"/>
                  <a:pt x="6234832" y="3344579"/>
                </a:cubicBezTo>
                <a:cubicBezTo>
                  <a:pt x="6234832" y="2745990"/>
                  <a:pt x="6052862" y="2189901"/>
                  <a:pt x="5741222" y="1728614"/>
                </a:cubicBezTo>
                <a:close/>
                <a:moveTo>
                  <a:pt x="1958215" y="808450"/>
                </a:moveTo>
                <a:lnTo>
                  <a:pt x="1728612" y="947938"/>
                </a:lnTo>
                <a:cubicBezTo>
                  <a:pt x="1574851" y="1051818"/>
                  <a:pt x="1431621" y="1170105"/>
                  <a:pt x="1300863" y="1300863"/>
                </a:cubicBezTo>
                <a:lnTo>
                  <a:pt x="1258822" y="1347119"/>
                </a:lnTo>
                <a:cubicBezTo>
                  <a:pt x="1258822" y="1347120"/>
                  <a:pt x="1258823" y="1347120"/>
                  <a:pt x="1258823" y="1347121"/>
                </a:cubicBezTo>
                <a:lnTo>
                  <a:pt x="1263190" y="1402742"/>
                </a:lnTo>
                <a:cubicBezTo>
                  <a:pt x="1299315" y="1747145"/>
                  <a:pt x="1381685" y="2078308"/>
                  <a:pt x="1504198" y="2390321"/>
                </a:cubicBezTo>
                <a:lnTo>
                  <a:pt x="1570031" y="2538525"/>
                </a:lnTo>
                <a:lnTo>
                  <a:pt x="1593172" y="2532572"/>
                </a:lnTo>
                <a:cubicBezTo>
                  <a:pt x="1650990" y="2520742"/>
                  <a:pt x="1710855" y="2514529"/>
                  <a:pt x="1772170" y="2514528"/>
                </a:cubicBezTo>
                <a:cubicBezTo>
                  <a:pt x="1833487" y="2514528"/>
                  <a:pt x="1893351" y="2520742"/>
                  <a:pt x="1951170" y="2532573"/>
                </a:cubicBezTo>
                <a:lnTo>
                  <a:pt x="1953707" y="2533225"/>
                </a:lnTo>
                <a:lnTo>
                  <a:pt x="2046764" y="2419427"/>
                </a:lnTo>
                <a:cubicBezTo>
                  <a:pt x="2128031" y="2328363"/>
                  <a:pt x="2213787" y="2240216"/>
                  <a:pt x="2304042" y="2155240"/>
                </a:cubicBezTo>
                <a:cubicBezTo>
                  <a:pt x="2424382" y="2041945"/>
                  <a:pt x="2549872" y="1936968"/>
                  <a:pt x="2679904" y="1840257"/>
                </a:cubicBezTo>
                <a:lnTo>
                  <a:pt x="2839402" y="1728600"/>
                </a:lnTo>
                <a:lnTo>
                  <a:pt x="2839403" y="1728599"/>
                </a:lnTo>
                <a:lnTo>
                  <a:pt x="2180258" y="1049601"/>
                </a:lnTo>
                <a:lnTo>
                  <a:pt x="1958217" y="808450"/>
                </a:lnTo>
                <a:cubicBezTo>
                  <a:pt x="1958215" y="808450"/>
                  <a:pt x="1958216" y="808451"/>
                  <a:pt x="1958215" y="808451"/>
                </a:cubicBezTo>
                <a:lnTo>
                  <a:pt x="1958215" y="808450"/>
                </a:lnTo>
                <a:close/>
                <a:moveTo>
                  <a:pt x="3344580" y="454327"/>
                </a:moveTo>
                <a:cubicBezTo>
                  <a:pt x="3045285" y="454327"/>
                  <a:pt x="2756615" y="499820"/>
                  <a:pt x="2485108" y="584267"/>
                </a:cubicBezTo>
                <a:lnTo>
                  <a:pt x="2426658" y="605660"/>
                </a:lnTo>
                <a:lnTo>
                  <a:pt x="2608239" y="793623"/>
                </a:lnTo>
                <a:cubicBezTo>
                  <a:pt x="2757007" y="945441"/>
                  <a:pt x="2908179" y="1097562"/>
                  <a:pt x="3061380" y="1249579"/>
                </a:cubicBezTo>
                <a:lnTo>
                  <a:pt x="3282982" y="1466429"/>
                </a:lnTo>
                <a:lnTo>
                  <a:pt x="3282982" y="1466430"/>
                </a:lnTo>
                <a:lnTo>
                  <a:pt x="3293669" y="1460635"/>
                </a:lnTo>
                <a:cubicBezTo>
                  <a:pt x="3791705" y="1208444"/>
                  <a:pt x="4334237" y="1056393"/>
                  <a:pt x="4895242" y="1001928"/>
                </a:cubicBezTo>
                <a:lnTo>
                  <a:pt x="5020677" y="992902"/>
                </a:lnTo>
                <a:lnTo>
                  <a:pt x="4960548" y="947937"/>
                </a:lnTo>
                <a:cubicBezTo>
                  <a:pt x="4499260" y="636298"/>
                  <a:pt x="3943171" y="454328"/>
                  <a:pt x="3344580" y="454327"/>
                </a:cubicBezTo>
                <a:close/>
                <a:moveTo>
                  <a:pt x="3344579" y="0"/>
                </a:moveTo>
                <a:cubicBezTo>
                  <a:pt x="4268160" y="-1"/>
                  <a:pt x="5104305" y="374355"/>
                  <a:pt x="5709555" y="979605"/>
                </a:cubicBezTo>
                <a:lnTo>
                  <a:pt x="5925421" y="1217117"/>
                </a:lnTo>
                <a:cubicBezTo>
                  <a:pt x="5993582" y="1299709"/>
                  <a:pt x="6057852" y="1385627"/>
                  <a:pt x="6117959" y="1474595"/>
                </a:cubicBezTo>
                <a:lnTo>
                  <a:pt x="6162894" y="1548561"/>
                </a:lnTo>
                <a:cubicBezTo>
                  <a:pt x="6162893" y="1548562"/>
                  <a:pt x="6162894" y="1548563"/>
                  <a:pt x="6162893" y="1548563"/>
                </a:cubicBezTo>
                <a:lnTo>
                  <a:pt x="6285487" y="1750355"/>
                </a:lnTo>
                <a:cubicBezTo>
                  <a:pt x="6542927" y="2224259"/>
                  <a:pt x="6689159" y="2767342"/>
                  <a:pt x="6689158" y="3344580"/>
                </a:cubicBezTo>
                <a:cubicBezTo>
                  <a:pt x="6689160" y="3690923"/>
                  <a:pt x="6636516" y="4024970"/>
                  <a:pt x="6538793" y="4339156"/>
                </a:cubicBezTo>
                <a:lnTo>
                  <a:pt x="6534721" y="4350281"/>
                </a:lnTo>
                <a:lnTo>
                  <a:pt x="6426326" y="4646440"/>
                </a:lnTo>
                <a:lnTo>
                  <a:pt x="6421122" y="4657245"/>
                </a:lnTo>
                <a:lnTo>
                  <a:pt x="6372396" y="4758392"/>
                </a:lnTo>
                <a:lnTo>
                  <a:pt x="6285487" y="4938805"/>
                </a:lnTo>
                <a:cubicBezTo>
                  <a:pt x="6233999" y="5033584"/>
                  <a:pt x="6178063" y="5125599"/>
                  <a:pt x="6117958" y="5214566"/>
                </a:cubicBezTo>
                <a:lnTo>
                  <a:pt x="6035322" y="5325072"/>
                </a:lnTo>
                <a:lnTo>
                  <a:pt x="5925420" y="5472042"/>
                </a:lnTo>
                <a:cubicBezTo>
                  <a:pt x="5311975" y="6215366"/>
                  <a:pt x="4383609" y="6689158"/>
                  <a:pt x="3344580" y="6689159"/>
                </a:cubicBezTo>
                <a:cubicBezTo>
                  <a:pt x="2651895" y="6689159"/>
                  <a:pt x="2008392" y="6478585"/>
                  <a:pt x="1474594" y="6117958"/>
                </a:cubicBezTo>
                <a:lnTo>
                  <a:pt x="1464440" y="6110366"/>
                </a:lnTo>
                <a:lnTo>
                  <a:pt x="1217117" y="5925420"/>
                </a:lnTo>
                <a:cubicBezTo>
                  <a:pt x="1134526" y="5857259"/>
                  <a:pt x="1055262" y="5785212"/>
                  <a:pt x="979606" y="5709555"/>
                </a:cubicBezTo>
                <a:lnTo>
                  <a:pt x="941121" y="5667211"/>
                </a:lnTo>
                <a:lnTo>
                  <a:pt x="763739" y="5472043"/>
                </a:lnTo>
                <a:cubicBezTo>
                  <a:pt x="286616" y="4893903"/>
                  <a:pt x="1" y="4152713"/>
                  <a:pt x="0" y="3344580"/>
                </a:cubicBezTo>
                <a:cubicBezTo>
                  <a:pt x="0" y="2536448"/>
                  <a:pt x="286616" y="1795258"/>
                  <a:pt x="763739" y="1217118"/>
                </a:cubicBezTo>
                <a:lnTo>
                  <a:pt x="979605" y="979604"/>
                </a:lnTo>
                <a:cubicBezTo>
                  <a:pt x="1055262" y="903949"/>
                  <a:pt x="1134525" y="831900"/>
                  <a:pt x="1217117" y="763739"/>
                </a:cubicBezTo>
                <a:lnTo>
                  <a:pt x="1252792" y="737062"/>
                </a:lnTo>
                <a:lnTo>
                  <a:pt x="1474594" y="571201"/>
                </a:lnTo>
                <a:lnTo>
                  <a:pt x="1650297" y="464459"/>
                </a:lnTo>
                <a:lnTo>
                  <a:pt x="1750354" y="403673"/>
                </a:lnTo>
                <a:cubicBezTo>
                  <a:pt x="1845135" y="352185"/>
                  <a:pt x="1942683" y="305145"/>
                  <a:pt x="2042719" y="262835"/>
                </a:cubicBezTo>
                <a:lnTo>
                  <a:pt x="2083584" y="247876"/>
                </a:lnTo>
                <a:lnTo>
                  <a:pt x="2350003" y="150366"/>
                </a:lnTo>
                <a:cubicBezTo>
                  <a:pt x="2664191" y="52644"/>
                  <a:pt x="2998237" y="0"/>
                  <a:pt x="3344579"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err="1">
              <a:solidFill>
                <a:schemeClr val="bg1"/>
              </a:solidFill>
              <a:ea typeface="Segoe UI" pitchFamily="34" charset="0"/>
              <a:cs typeface="Segoe UI" pitchFamily="34" charset="0"/>
            </a:endParaRPr>
          </a:p>
        </p:txBody>
      </p:sp>
      <p:sp>
        <p:nvSpPr>
          <p:cNvPr id="41" name="TextBox 40"/>
          <p:cNvSpPr txBox="1"/>
          <p:nvPr/>
        </p:nvSpPr>
        <p:spPr>
          <a:xfrm>
            <a:off x="4140097" y="4718511"/>
            <a:ext cx="1008260"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Web app</a:t>
            </a:r>
          </a:p>
        </p:txBody>
      </p:sp>
      <p:cxnSp>
        <p:nvCxnSpPr>
          <p:cNvPr id="46" name="Straight Connector 45"/>
          <p:cNvCxnSpPr/>
          <p:nvPr/>
        </p:nvCxnSpPr>
        <p:spPr>
          <a:xfrm>
            <a:off x="3105693" y="4382591"/>
            <a:ext cx="1149145" cy="0"/>
          </a:xfrm>
          <a:prstGeom prst="line">
            <a:avLst/>
          </a:prstGeom>
          <a:ln w="9525">
            <a:solidFill>
              <a:schemeClr val="bg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58" name="Bent Arrow 57"/>
          <p:cNvSpPr/>
          <p:nvPr/>
        </p:nvSpPr>
        <p:spPr bwMode="auto">
          <a:xfrm rot="16200000">
            <a:off x="3904599" y="5291275"/>
            <a:ext cx="539767" cy="539932"/>
          </a:xfrm>
          <a:prstGeom prst="bentArrow">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9" name="Bent Arrow 58"/>
          <p:cNvSpPr/>
          <p:nvPr/>
        </p:nvSpPr>
        <p:spPr bwMode="auto">
          <a:xfrm rot="5400000" flipH="1">
            <a:off x="3061567" y="5291275"/>
            <a:ext cx="539767" cy="539932"/>
          </a:xfrm>
          <a:prstGeom prst="bentArrow">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6" name="TextBox 65"/>
          <p:cNvSpPr txBox="1"/>
          <p:nvPr/>
        </p:nvSpPr>
        <p:spPr>
          <a:xfrm>
            <a:off x="1679717" y="6013469"/>
            <a:ext cx="1806191" cy="461665"/>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u="none" strike="noStrike" kern="0" cap="none" spc="0" normalizeH="0" baseline="0" noProof="0" dirty="0">
                <a:ln>
                  <a:noFill/>
                </a:ln>
                <a:solidFill>
                  <a:srgbClr val="D83B01"/>
                </a:solidFill>
                <a:effectLst/>
                <a:uLnTx/>
                <a:uFillTx/>
              </a:rPr>
              <a:t>External </a:t>
            </a:r>
            <a:r>
              <a:rPr lang="en-US" sz="1200" kern="0" noProof="0" dirty="0">
                <a:solidFill>
                  <a:srgbClr val="D83B01"/>
                </a:solidFill>
              </a:rPr>
              <a:t>a</a:t>
            </a:r>
            <a:r>
              <a:rPr kumimoji="0" lang="en-US" sz="1200" u="none" strike="noStrike" kern="0" cap="none" spc="0" normalizeH="0" baseline="0" noProof="0" dirty="0">
                <a:ln>
                  <a:noFill/>
                </a:ln>
                <a:solidFill>
                  <a:srgbClr val="D83B01"/>
                </a:solidFill>
                <a:effectLst/>
                <a:uLnTx/>
                <a:uFillTx/>
              </a:rPr>
              <a:t>ttacker</a:t>
            </a:r>
            <a:r>
              <a:rPr kumimoji="0" lang="en-US" sz="1200" u="none" strike="noStrike" kern="0" cap="none" spc="0" normalizeH="0" noProof="0" dirty="0">
                <a:ln>
                  <a:noFill/>
                </a:ln>
                <a:solidFill>
                  <a:srgbClr val="D83B01"/>
                </a:solidFill>
                <a:effectLst/>
                <a:uLnTx/>
                <a:uFillTx/>
              </a:rPr>
              <a:t> / malicious insider</a:t>
            </a:r>
            <a:r>
              <a:rPr kumimoji="0" lang="en-US" sz="1200" u="none" strike="noStrike" kern="0" cap="none" spc="0" normalizeH="0" baseline="0" noProof="0" dirty="0">
                <a:ln>
                  <a:noFill/>
                </a:ln>
                <a:solidFill>
                  <a:srgbClr val="D83B01"/>
                </a:solidFill>
                <a:effectLst/>
                <a:uLnTx/>
                <a:uFillTx/>
              </a:rPr>
              <a:t> </a:t>
            </a:r>
          </a:p>
        </p:txBody>
      </p:sp>
      <p:sp>
        <p:nvSpPr>
          <p:cNvPr id="67" name="TextBox 66"/>
          <p:cNvSpPr txBox="1"/>
          <p:nvPr/>
        </p:nvSpPr>
        <p:spPr>
          <a:xfrm>
            <a:off x="3925067" y="6013469"/>
            <a:ext cx="1963172" cy="461665"/>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200" kern="0" dirty="0">
                <a:solidFill>
                  <a:schemeClr val="tx2"/>
                </a:solidFill>
              </a:rPr>
              <a:t>End user experiencing errors &amp; issues</a:t>
            </a:r>
            <a:endParaRPr kumimoji="0" lang="en-US" sz="1200" u="none" strike="noStrike" kern="0" cap="none" spc="0" normalizeH="0" baseline="0" noProof="0" dirty="0">
              <a:ln>
                <a:noFill/>
              </a:ln>
              <a:solidFill>
                <a:schemeClr val="tx2"/>
              </a:solidFill>
              <a:effectLst/>
              <a:uLnTx/>
              <a:uFillTx/>
            </a:endParaRPr>
          </a:p>
        </p:txBody>
      </p:sp>
      <p:cxnSp>
        <p:nvCxnSpPr>
          <p:cNvPr id="29" name="Straight Connector 28"/>
          <p:cNvCxnSpPr>
            <a:endCxn id="27" idx="1"/>
          </p:cNvCxnSpPr>
          <p:nvPr/>
        </p:nvCxnSpPr>
        <p:spPr>
          <a:xfrm flipV="1">
            <a:off x="3144068" y="3827739"/>
            <a:ext cx="2102302" cy="405356"/>
          </a:xfrm>
          <a:prstGeom prst="line">
            <a:avLst/>
          </a:prstGeom>
          <a:ln w="9525">
            <a:solidFill>
              <a:srgbClr val="00509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1223914" y="3474114"/>
            <a:ext cx="475988" cy="535824"/>
            <a:chOff x="1078282" y="2611596"/>
            <a:chExt cx="363788" cy="409518"/>
          </a:xfrm>
        </p:grpSpPr>
        <p:sp>
          <p:nvSpPr>
            <p:cNvPr id="7" name="Rectangle 6"/>
            <p:cNvSpPr/>
            <p:nvPr/>
          </p:nvSpPr>
          <p:spPr bwMode="auto">
            <a:xfrm>
              <a:off x="1168400" y="2699657"/>
              <a:ext cx="177800" cy="246743"/>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6" name="Freeform 35"/>
            <p:cNvSpPr>
              <a:spLocks noChangeAspect="1"/>
            </p:cNvSpPr>
            <p:nvPr/>
          </p:nvSpPr>
          <p:spPr bwMode="auto">
            <a:xfrm>
              <a:off x="1078282" y="2611596"/>
              <a:ext cx="363788" cy="409518"/>
            </a:xfrm>
            <a:custGeom>
              <a:avLst/>
              <a:gdLst/>
              <a:ahLst/>
              <a:cxnLst/>
              <a:rect l="l" t="t" r="r" b="b"/>
              <a:pathLst>
                <a:path w="1407693" h="1585061">
                  <a:moveTo>
                    <a:pt x="727084" y="1101630"/>
                  </a:moveTo>
                  <a:lnTo>
                    <a:pt x="727305" y="1101630"/>
                  </a:lnTo>
                  <a:lnTo>
                    <a:pt x="727157" y="1101892"/>
                  </a:lnTo>
                  <a:close/>
                  <a:moveTo>
                    <a:pt x="671601" y="1101630"/>
                  </a:moveTo>
                  <a:lnTo>
                    <a:pt x="671822" y="1101630"/>
                  </a:lnTo>
                  <a:lnTo>
                    <a:pt x="671749" y="1101892"/>
                  </a:lnTo>
                  <a:close/>
                  <a:moveTo>
                    <a:pt x="707320" y="531266"/>
                  </a:moveTo>
                  <a:cubicBezTo>
                    <a:pt x="761703" y="531060"/>
                    <a:pt x="807433" y="592034"/>
                    <a:pt x="809287" y="623345"/>
                  </a:cubicBezTo>
                  <a:cubicBezTo>
                    <a:pt x="811106" y="654060"/>
                    <a:pt x="809356" y="690723"/>
                    <a:pt x="809313" y="724582"/>
                  </a:cubicBezTo>
                  <a:lnTo>
                    <a:pt x="596682" y="724582"/>
                  </a:lnTo>
                  <a:cubicBezTo>
                    <a:pt x="596639" y="691338"/>
                    <a:pt x="595085" y="670420"/>
                    <a:pt x="596701" y="623345"/>
                  </a:cubicBezTo>
                  <a:cubicBezTo>
                    <a:pt x="598349" y="575348"/>
                    <a:pt x="652938" y="531471"/>
                    <a:pt x="707320" y="531266"/>
                  </a:cubicBezTo>
                  <a:close/>
                  <a:moveTo>
                    <a:pt x="704848" y="461434"/>
                  </a:moveTo>
                  <a:cubicBezTo>
                    <a:pt x="617919" y="461846"/>
                    <a:pt x="529547" y="530648"/>
                    <a:pt x="529960" y="622727"/>
                  </a:cubicBezTo>
                  <a:lnTo>
                    <a:pt x="529960" y="725226"/>
                  </a:lnTo>
                  <a:cubicBezTo>
                    <a:pt x="496208" y="728119"/>
                    <a:pt x="469840" y="756526"/>
                    <a:pt x="469840" y="791091"/>
                  </a:cubicBezTo>
                  <a:lnTo>
                    <a:pt x="469840" y="1057120"/>
                  </a:lnTo>
                  <a:cubicBezTo>
                    <a:pt x="469840" y="1093852"/>
                    <a:pt x="499617" y="1123629"/>
                    <a:pt x="536349" y="1123629"/>
                  </a:cubicBezTo>
                  <a:lnTo>
                    <a:pt x="871343" y="1123629"/>
                  </a:lnTo>
                  <a:cubicBezTo>
                    <a:pt x="908075" y="1123629"/>
                    <a:pt x="937852" y="1093852"/>
                    <a:pt x="937852" y="1057120"/>
                  </a:cubicBezTo>
                  <a:lnTo>
                    <a:pt x="937852" y="791091"/>
                  </a:lnTo>
                  <a:cubicBezTo>
                    <a:pt x="937852" y="755520"/>
                    <a:pt x="909928" y="726472"/>
                    <a:pt x="874792" y="724930"/>
                  </a:cubicBezTo>
                  <a:cubicBezTo>
                    <a:pt x="874789" y="692087"/>
                    <a:pt x="874589" y="709210"/>
                    <a:pt x="874793" y="623345"/>
                  </a:cubicBezTo>
                  <a:cubicBezTo>
                    <a:pt x="874999" y="536621"/>
                    <a:pt x="791778" y="461022"/>
                    <a:pt x="704848" y="461434"/>
                  </a:cubicBezTo>
                  <a:close/>
                  <a:moveTo>
                    <a:pt x="695394" y="0"/>
                  </a:moveTo>
                  <a:cubicBezTo>
                    <a:pt x="895720" y="148883"/>
                    <a:pt x="1163791" y="186000"/>
                    <a:pt x="1407693" y="200525"/>
                  </a:cubicBezTo>
                  <a:cubicBezTo>
                    <a:pt x="1390747" y="285861"/>
                    <a:pt x="1461517" y="1376262"/>
                    <a:pt x="694708" y="1585061"/>
                  </a:cubicBezTo>
                  <a:cubicBezTo>
                    <a:pt x="23523" y="1327239"/>
                    <a:pt x="4842" y="669975"/>
                    <a:pt x="0" y="196090"/>
                  </a:cubicBezTo>
                  <a:cubicBezTo>
                    <a:pt x="235429" y="194275"/>
                    <a:pt x="456333" y="161593"/>
                    <a:pt x="695394" y="0"/>
                  </a:cubicBezTo>
                  <a:close/>
                </a:path>
              </a:pathLst>
            </a:cu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51" normalizeH="0" baseline="0" noProof="0" dirty="0" err="1">
                <a:ln>
                  <a:noFill/>
                </a:ln>
                <a:solidFill>
                  <a:schemeClr val="bg1"/>
                </a:solidFill>
                <a:effectLst/>
                <a:uLnTx/>
                <a:uFillTx/>
                <a:latin typeface="Segoe UI Semilight"/>
                <a:ea typeface="Segoe UI" pitchFamily="34" charset="0"/>
                <a:cs typeface="Segoe UI" pitchFamily="34" charset="0"/>
              </a:endParaRPr>
            </a:p>
          </p:txBody>
        </p:sp>
      </p:grpSp>
      <p:cxnSp>
        <p:nvCxnSpPr>
          <p:cNvPr id="43" name="Straight Connector 42"/>
          <p:cNvCxnSpPr>
            <a:stCxn id="34" idx="31"/>
          </p:cNvCxnSpPr>
          <p:nvPr/>
        </p:nvCxnSpPr>
        <p:spPr>
          <a:xfrm flipH="1" flipV="1">
            <a:off x="1690014" y="3790056"/>
            <a:ext cx="1021935" cy="549987"/>
          </a:xfrm>
          <a:prstGeom prst="line">
            <a:avLst/>
          </a:prstGeom>
          <a:ln w="9525">
            <a:solidFill>
              <a:srgbClr val="92D050"/>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4" name="Freeform 33"/>
          <p:cNvSpPr/>
          <p:nvPr/>
        </p:nvSpPr>
        <p:spPr bwMode="auto">
          <a:xfrm>
            <a:off x="2607930" y="4026197"/>
            <a:ext cx="538566" cy="690740"/>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7" name="TextBox 36"/>
          <p:cNvSpPr txBox="1"/>
          <p:nvPr/>
        </p:nvSpPr>
        <p:spPr>
          <a:xfrm>
            <a:off x="2518387" y="2735237"/>
            <a:ext cx="2408030" cy="258532"/>
          </a:xfrm>
          <a:prstGeom prst="rect">
            <a:avLst/>
          </a:prstGeom>
          <a:noFill/>
        </p:spPr>
        <p:txBody>
          <a:bodyPr wrap="none" lIns="91440" tIns="45720" rIns="91440" bIns="45720"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kumimoji="0" lang="en-US" sz="1200" b="0" i="0" u="none" strike="noStrike" kern="0" cap="none" spc="0" normalizeH="0" baseline="0" noProof="0" dirty="0">
                <a:ln>
                  <a:noFill/>
                </a:ln>
                <a:solidFill>
                  <a:srgbClr val="D83B01"/>
                </a:solidFill>
                <a:effectLst/>
                <a:uLnTx/>
                <a:uFillTx/>
              </a:rPr>
              <a:t>Real-time threat alerts to admins</a:t>
            </a:r>
            <a:endParaRPr kumimoji="0" lang="en-US" sz="900" b="0" i="0" u="none" strike="noStrike" kern="0" cap="none" spc="0" normalizeH="0" baseline="0" noProof="0" dirty="0">
              <a:ln>
                <a:noFill/>
              </a:ln>
              <a:solidFill>
                <a:srgbClr val="D83B01"/>
              </a:solidFill>
              <a:effectLst/>
              <a:uLnTx/>
              <a:uFillTx/>
            </a:endParaRPr>
          </a:p>
        </p:txBody>
      </p:sp>
      <p:sp>
        <p:nvSpPr>
          <p:cNvPr id="38" name="Freeform 37"/>
          <p:cNvSpPr/>
          <p:nvPr/>
        </p:nvSpPr>
        <p:spPr>
          <a:xfrm>
            <a:off x="3797558" y="2080580"/>
            <a:ext cx="579302" cy="592110"/>
          </a:xfrm>
          <a:custGeom>
            <a:avLst/>
            <a:gdLst>
              <a:gd name="connsiteX0" fmla="*/ 144221 w 472986"/>
              <a:gd name="connsiteY0" fmla="*/ 268455 h 483444"/>
              <a:gd name="connsiteX1" fmla="*/ 161694 w 472986"/>
              <a:gd name="connsiteY1" fmla="*/ 269401 h 483444"/>
              <a:gd name="connsiteX2" fmla="*/ 174754 w 472986"/>
              <a:gd name="connsiteY2" fmla="*/ 283795 h 483444"/>
              <a:gd name="connsiteX3" fmla="*/ 198023 w 472986"/>
              <a:gd name="connsiteY3" fmla="*/ 339751 h 483444"/>
              <a:gd name="connsiteX4" fmla="*/ 199021 w 472986"/>
              <a:gd name="connsiteY4" fmla="*/ 359161 h 483444"/>
              <a:gd name="connsiteX5" fmla="*/ 191717 w 472986"/>
              <a:gd name="connsiteY5" fmla="*/ 367346 h 483444"/>
              <a:gd name="connsiteX6" fmla="*/ 159325 w 472986"/>
              <a:gd name="connsiteY6" fmla="*/ 289450 h 483444"/>
              <a:gd name="connsiteX7" fmla="*/ 150069 w 472986"/>
              <a:gd name="connsiteY7" fmla="*/ 284801 h 483444"/>
              <a:gd name="connsiteX8" fmla="*/ 20397 w 472986"/>
              <a:gd name="connsiteY8" fmla="*/ 338725 h 483444"/>
              <a:gd name="connsiteX9" fmla="*/ 17167 w 472986"/>
              <a:gd name="connsiteY9" fmla="*/ 348566 h 483444"/>
              <a:gd name="connsiteX10" fmla="*/ 49560 w 472986"/>
              <a:gd name="connsiteY10" fmla="*/ 426462 h 483444"/>
              <a:gd name="connsiteX11" fmla="*/ 38607 w 472986"/>
              <a:gd name="connsiteY11" fmla="*/ 425869 h 483444"/>
              <a:gd name="connsiteX12" fmla="*/ 25547 w 472986"/>
              <a:gd name="connsiteY12" fmla="*/ 411475 h 483444"/>
              <a:gd name="connsiteX13" fmla="*/ 2278 w 472986"/>
              <a:gd name="connsiteY13" fmla="*/ 355519 h 483444"/>
              <a:gd name="connsiteX14" fmla="*/ 12931 w 472986"/>
              <a:gd name="connsiteY14" fmla="*/ 323052 h 483444"/>
              <a:gd name="connsiteX15" fmla="*/ 351362 w 472986"/>
              <a:gd name="connsiteY15" fmla="*/ 210067 h 483444"/>
              <a:gd name="connsiteX16" fmla="*/ 386407 w 472986"/>
              <a:gd name="connsiteY16" fmla="*/ 214412 h 483444"/>
              <a:gd name="connsiteX17" fmla="*/ 472986 w 472986"/>
              <a:gd name="connsiteY17" fmla="*/ 464850 h 483444"/>
              <a:gd name="connsiteX18" fmla="*/ 319585 w 472986"/>
              <a:gd name="connsiteY18" fmla="*/ 471823 h 483444"/>
              <a:gd name="connsiteX19" fmla="*/ 368395 w 472986"/>
              <a:gd name="connsiteY19" fmla="*/ 355610 h 483444"/>
              <a:gd name="connsiteX20" fmla="*/ 342828 w 472986"/>
              <a:gd name="connsiteY20" fmla="*/ 348637 h 483444"/>
              <a:gd name="connsiteX21" fmla="*/ 284721 w 472986"/>
              <a:gd name="connsiteY21" fmla="*/ 478796 h 483444"/>
              <a:gd name="connsiteX22" fmla="*/ 84835 w 472986"/>
              <a:gd name="connsiteY22" fmla="*/ 483444 h 483444"/>
              <a:gd name="connsiteX23" fmla="*/ 89484 w 472986"/>
              <a:gd name="connsiteY23" fmla="*/ 406744 h 483444"/>
              <a:gd name="connsiteX24" fmla="*/ 212670 w 472986"/>
              <a:gd name="connsiteY24" fmla="*/ 395122 h 483444"/>
              <a:gd name="connsiteX25" fmla="*/ 254506 w 472986"/>
              <a:gd name="connsiteY25" fmla="*/ 264964 h 483444"/>
              <a:gd name="connsiteX26" fmla="*/ 351362 w 472986"/>
              <a:gd name="connsiteY26" fmla="*/ 210067 h 483444"/>
              <a:gd name="connsiteX27" fmla="*/ 287045 w 472986"/>
              <a:gd name="connsiteY27" fmla="*/ 0 h 483444"/>
              <a:gd name="connsiteX28" fmla="*/ 386988 w 472986"/>
              <a:gd name="connsiteY28" fmla="*/ 99943 h 483444"/>
              <a:gd name="connsiteX29" fmla="*/ 287045 w 472986"/>
              <a:gd name="connsiteY29" fmla="*/ 199886 h 483444"/>
              <a:gd name="connsiteX30" fmla="*/ 187102 w 472986"/>
              <a:gd name="connsiteY30" fmla="*/ 99943 h 483444"/>
              <a:gd name="connsiteX31" fmla="*/ 287045 w 472986"/>
              <a:gd name="connsiteY31" fmla="*/ 0 h 4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72986" h="483444">
                <a:moveTo>
                  <a:pt x="144221" y="268455"/>
                </a:moveTo>
                <a:cubicBezTo>
                  <a:pt x="149908" y="266090"/>
                  <a:pt x="156169" y="266625"/>
                  <a:pt x="161694" y="269401"/>
                </a:cubicBezTo>
                <a:cubicBezTo>
                  <a:pt x="167219" y="272177"/>
                  <a:pt x="172009" y="277194"/>
                  <a:pt x="174754" y="283795"/>
                </a:cubicBezTo>
                <a:lnTo>
                  <a:pt x="198023" y="339751"/>
                </a:lnTo>
                <a:cubicBezTo>
                  <a:pt x="200768" y="346351"/>
                  <a:pt x="200949" y="353286"/>
                  <a:pt x="199021" y="359161"/>
                </a:cubicBezTo>
                <a:lnTo>
                  <a:pt x="191717" y="367346"/>
                </a:lnTo>
                <a:lnTo>
                  <a:pt x="159325" y="289450"/>
                </a:lnTo>
                <a:cubicBezTo>
                  <a:pt x="157661" y="285449"/>
                  <a:pt x="153516" y="283367"/>
                  <a:pt x="150069" y="284801"/>
                </a:cubicBezTo>
                <a:lnTo>
                  <a:pt x="20397" y="338725"/>
                </a:lnTo>
                <a:cubicBezTo>
                  <a:pt x="16949" y="340158"/>
                  <a:pt x="15503" y="344565"/>
                  <a:pt x="17167" y="348566"/>
                </a:cubicBezTo>
                <a:lnTo>
                  <a:pt x="49560" y="426462"/>
                </a:lnTo>
                <a:lnTo>
                  <a:pt x="38607" y="425869"/>
                </a:lnTo>
                <a:cubicBezTo>
                  <a:pt x="33082" y="423092"/>
                  <a:pt x="28292" y="418076"/>
                  <a:pt x="25547" y="411475"/>
                </a:cubicBezTo>
                <a:lnTo>
                  <a:pt x="2278" y="355519"/>
                </a:lnTo>
                <a:cubicBezTo>
                  <a:pt x="-3212" y="342318"/>
                  <a:pt x="1558" y="327782"/>
                  <a:pt x="12931" y="323052"/>
                </a:cubicBezTo>
                <a:close/>
                <a:moveTo>
                  <a:pt x="351362" y="210067"/>
                </a:moveTo>
                <a:cubicBezTo>
                  <a:pt x="363286" y="210133"/>
                  <a:pt x="375125" y="211749"/>
                  <a:pt x="386407" y="214412"/>
                </a:cubicBezTo>
                <a:cubicBezTo>
                  <a:pt x="443739" y="245982"/>
                  <a:pt x="465239" y="262736"/>
                  <a:pt x="472986" y="464850"/>
                </a:cubicBezTo>
                <a:cubicBezTo>
                  <a:pt x="416623" y="468918"/>
                  <a:pt x="370719" y="469499"/>
                  <a:pt x="319585" y="471823"/>
                </a:cubicBezTo>
                <a:cubicBezTo>
                  <a:pt x="327139" y="445287"/>
                  <a:pt x="350382" y="394348"/>
                  <a:pt x="368395" y="355610"/>
                </a:cubicBezTo>
                <a:lnTo>
                  <a:pt x="342828" y="348637"/>
                </a:lnTo>
                <a:lnTo>
                  <a:pt x="284721" y="478796"/>
                </a:lnTo>
                <a:lnTo>
                  <a:pt x="84835" y="483444"/>
                </a:lnTo>
                <a:cubicBezTo>
                  <a:pt x="68372" y="474728"/>
                  <a:pt x="49004" y="431149"/>
                  <a:pt x="89484" y="406744"/>
                </a:cubicBezTo>
                <a:lnTo>
                  <a:pt x="212670" y="395122"/>
                </a:lnTo>
                <a:lnTo>
                  <a:pt x="254506" y="264964"/>
                </a:lnTo>
                <a:cubicBezTo>
                  <a:pt x="279056" y="223636"/>
                  <a:pt x="315590" y="209872"/>
                  <a:pt x="351362" y="210067"/>
                </a:cubicBezTo>
                <a:close/>
                <a:moveTo>
                  <a:pt x="287045" y="0"/>
                </a:moveTo>
                <a:cubicBezTo>
                  <a:pt x="342242" y="0"/>
                  <a:pt x="386988" y="44746"/>
                  <a:pt x="386988" y="99943"/>
                </a:cubicBezTo>
                <a:cubicBezTo>
                  <a:pt x="386988" y="155140"/>
                  <a:pt x="342242" y="199886"/>
                  <a:pt x="287045" y="199886"/>
                </a:cubicBezTo>
                <a:cubicBezTo>
                  <a:pt x="231848" y="199886"/>
                  <a:pt x="187102" y="155140"/>
                  <a:pt x="187102" y="99943"/>
                </a:cubicBezTo>
                <a:cubicBezTo>
                  <a:pt x="187102" y="44746"/>
                  <a:pt x="231848" y="0"/>
                  <a:pt x="287045"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239" fontAlgn="auto">
              <a:spcBef>
                <a:spcPts val="0"/>
              </a:spcBef>
              <a:spcAft>
                <a:spcPts val="0"/>
              </a:spcAft>
            </a:pPr>
            <a:endParaRPr lang="en-IN" sz="1836">
              <a:solidFill>
                <a:prstClr val="white"/>
              </a:solidFill>
            </a:endParaRPr>
          </a:p>
        </p:txBody>
      </p:sp>
      <p:sp>
        <p:nvSpPr>
          <p:cNvPr id="19" name="Up Arrow 18"/>
          <p:cNvSpPr/>
          <p:nvPr/>
        </p:nvSpPr>
        <p:spPr bwMode="auto">
          <a:xfrm>
            <a:off x="3586020" y="3036645"/>
            <a:ext cx="272762" cy="336644"/>
          </a:xfrm>
          <a:prstGeom prst="upArrow">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45" name="Circular Arrow 44"/>
          <p:cNvSpPr/>
          <p:nvPr/>
        </p:nvSpPr>
        <p:spPr bwMode="auto">
          <a:xfrm rot="8884333">
            <a:off x="4890742" y="3891929"/>
            <a:ext cx="1498094" cy="1126638"/>
          </a:xfrm>
          <a:prstGeom prst="circularArrow">
            <a:avLst>
              <a:gd name="adj1" fmla="val 8240"/>
              <a:gd name="adj2" fmla="val 548385"/>
              <a:gd name="adj3" fmla="val 20947216"/>
              <a:gd name="adj4" fmla="val 12644593"/>
              <a:gd name="adj5" fmla="val 11072"/>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8" name="TextBox 47"/>
          <p:cNvSpPr txBox="1"/>
          <p:nvPr/>
        </p:nvSpPr>
        <p:spPr>
          <a:xfrm>
            <a:off x="5487182" y="4868748"/>
            <a:ext cx="1763146" cy="424732"/>
          </a:xfrm>
          <a:prstGeom prst="rect">
            <a:avLst/>
          </a:prstGeom>
          <a:noFill/>
        </p:spPr>
        <p:txBody>
          <a:bodyPr wrap="square" lIns="91440" tIns="45720" rIns="91440" bIns="45720"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kumimoji="0" lang="en-US" sz="1200" b="0" i="0" u="none" strike="noStrike" kern="0" cap="none" spc="0" normalizeH="0" baseline="0" noProof="0" dirty="0">
                <a:ln>
                  <a:noFill/>
                </a:ln>
                <a:solidFill>
                  <a:schemeClr val="tx2"/>
                </a:solidFill>
                <a:effectLst/>
                <a:uLnTx/>
                <a:uFillTx/>
              </a:rPr>
              <a:t>Real-time </a:t>
            </a:r>
            <a:br>
              <a:rPr kumimoji="0" lang="en-US" sz="1200" b="0" i="0" u="none" strike="noStrike" kern="0" cap="none" spc="0" normalizeH="0" baseline="0" noProof="0" dirty="0">
                <a:ln>
                  <a:noFill/>
                </a:ln>
                <a:solidFill>
                  <a:schemeClr val="tx2"/>
                </a:solidFill>
                <a:effectLst/>
                <a:uLnTx/>
                <a:uFillTx/>
              </a:rPr>
            </a:br>
            <a:r>
              <a:rPr kumimoji="0" lang="en-US" sz="1200" b="0" i="0" u="none" strike="noStrike" kern="0" cap="none" spc="0" normalizeH="0" baseline="0" noProof="0" dirty="0">
                <a:ln>
                  <a:noFill/>
                </a:ln>
                <a:solidFill>
                  <a:schemeClr val="tx2"/>
                </a:solidFill>
                <a:effectLst/>
                <a:uLnTx/>
                <a:uFillTx/>
              </a:rPr>
              <a:t>alerts to developers</a:t>
            </a:r>
            <a:endParaRPr kumimoji="0" lang="en-US" sz="900" b="0" i="0" u="none" strike="noStrike" kern="0" cap="none" spc="0" normalizeH="0" baseline="0" noProof="0" dirty="0">
              <a:ln>
                <a:noFill/>
              </a:ln>
              <a:solidFill>
                <a:schemeClr val="tx2"/>
              </a:solidFill>
              <a:effectLst/>
              <a:uLnTx/>
              <a:uFillTx/>
            </a:endParaRPr>
          </a:p>
        </p:txBody>
      </p:sp>
      <p:sp>
        <p:nvSpPr>
          <p:cNvPr id="51" name="Freeform 5"/>
          <p:cNvSpPr>
            <a:spLocks noEditPoints="1"/>
          </p:cNvSpPr>
          <p:nvPr/>
        </p:nvSpPr>
        <p:spPr bwMode="auto">
          <a:xfrm>
            <a:off x="3005766" y="2184279"/>
            <a:ext cx="583481" cy="483039"/>
          </a:xfrm>
          <a:custGeom>
            <a:avLst/>
            <a:gdLst>
              <a:gd name="T0" fmla="*/ 372 w 378"/>
              <a:gd name="T1" fmla="*/ 269 h 314"/>
              <a:gd name="T2" fmla="*/ 215 w 378"/>
              <a:gd name="T3" fmla="*/ 15 h 314"/>
              <a:gd name="T4" fmla="*/ 189 w 378"/>
              <a:gd name="T5" fmla="*/ 0 h 314"/>
              <a:gd name="T6" fmla="*/ 162 w 378"/>
              <a:gd name="T7" fmla="*/ 15 h 314"/>
              <a:gd name="T8" fmla="*/ 5 w 378"/>
              <a:gd name="T9" fmla="*/ 269 h 314"/>
              <a:gd name="T10" fmla="*/ 5 w 378"/>
              <a:gd name="T11" fmla="*/ 299 h 314"/>
              <a:gd name="T12" fmla="*/ 32 w 378"/>
              <a:gd name="T13" fmla="*/ 314 h 314"/>
              <a:gd name="T14" fmla="*/ 345 w 378"/>
              <a:gd name="T15" fmla="*/ 314 h 314"/>
              <a:gd name="T16" fmla="*/ 372 w 378"/>
              <a:gd name="T17" fmla="*/ 299 h 314"/>
              <a:gd name="T18" fmla="*/ 372 w 378"/>
              <a:gd name="T19" fmla="*/ 269 h 314"/>
              <a:gd name="T20" fmla="*/ 209 w 378"/>
              <a:gd name="T21" fmla="*/ 276 h 314"/>
              <a:gd name="T22" fmla="*/ 168 w 378"/>
              <a:gd name="T23" fmla="*/ 276 h 314"/>
              <a:gd name="T24" fmla="*/ 168 w 378"/>
              <a:gd name="T25" fmla="*/ 236 h 314"/>
              <a:gd name="T26" fmla="*/ 209 w 378"/>
              <a:gd name="T27" fmla="*/ 236 h 314"/>
              <a:gd name="T28" fmla="*/ 209 w 378"/>
              <a:gd name="T29" fmla="*/ 276 h 314"/>
              <a:gd name="T30" fmla="*/ 210 w 378"/>
              <a:gd name="T31" fmla="*/ 135 h 314"/>
              <a:gd name="T32" fmla="*/ 199 w 378"/>
              <a:gd name="T33" fmla="*/ 209 h 314"/>
              <a:gd name="T34" fmla="*/ 178 w 378"/>
              <a:gd name="T35" fmla="*/ 209 h 314"/>
              <a:gd name="T36" fmla="*/ 167 w 378"/>
              <a:gd name="T37" fmla="*/ 135 h 314"/>
              <a:gd name="T38" fmla="*/ 167 w 378"/>
              <a:gd name="T39" fmla="*/ 92 h 314"/>
              <a:gd name="T40" fmla="*/ 210 w 378"/>
              <a:gd name="T41" fmla="*/ 92 h 314"/>
              <a:gd name="T42" fmla="*/ 210 w 378"/>
              <a:gd name="T43" fmla="*/ 13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8" h="314">
                <a:moveTo>
                  <a:pt x="372" y="269"/>
                </a:moveTo>
                <a:cubicBezTo>
                  <a:pt x="215" y="15"/>
                  <a:pt x="215" y="15"/>
                  <a:pt x="215" y="15"/>
                </a:cubicBezTo>
                <a:cubicBezTo>
                  <a:pt x="210" y="5"/>
                  <a:pt x="200" y="0"/>
                  <a:pt x="189" y="0"/>
                </a:cubicBezTo>
                <a:cubicBezTo>
                  <a:pt x="178" y="0"/>
                  <a:pt x="168" y="5"/>
                  <a:pt x="162" y="15"/>
                </a:cubicBezTo>
                <a:cubicBezTo>
                  <a:pt x="5" y="269"/>
                  <a:pt x="5" y="269"/>
                  <a:pt x="5" y="269"/>
                </a:cubicBezTo>
                <a:cubicBezTo>
                  <a:pt x="0" y="279"/>
                  <a:pt x="0" y="290"/>
                  <a:pt x="5" y="299"/>
                </a:cubicBezTo>
                <a:cubicBezTo>
                  <a:pt x="11" y="309"/>
                  <a:pt x="21" y="314"/>
                  <a:pt x="32" y="314"/>
                </a:cubicBezTo>
                <a:cubicBezTo>
                  <a:pt x="345" y="314"/>
                  <a:pt x="345" y="314"/>
                  <a:pt x="345" y="314"/>
                </a:cubicBezTo>
                <a:cubicBezTo>
                  <a:pt x="356" y="314"/>
                  <a:pt x="367" y="309"/>
                  <a:pt x="372" y="299"/>
                </a:cubicBezTo>
                <a:cubicBezTo>
                  <a:pt x="378" y="290"/>
                  <a:pt x="377" y="279"/>
                  <a:pt x="372" y="269"/>
                </a:cubicBezTo>
                <a:close/>
                <a:moveTo>
                  <a:pt x="209" y="276"/>
                </a:moveTo>
                <a:cubicBezTo>
                  <a:pt x="168" y="276"/>
                  <a:pt x="168" y="276"/>
                  <a:pt x="168" y="276"/>
                </a:cubicBezTo>
                <a:cubicBezTo>
                  <a:pt x="168" y="236"/>
                  <a:pt x="168" y="236"/>
                  <a:pt x="168" y="236"/>
                </a:cubicBezTo>
                <a:cubicBezTo>
                  <a:pt x="209" y="236"/>
                  <a:pt x="209" y="236"/>
                  <a:pt x="209" y="236"/>
                </a:cubicBezTo>
                <a:lnTo>
                  <a:pt x="209" y="276"/>
                </a:lnTo>
                <a:close/>
                <a:moveTo>
                  <a:pt x="210" y="135"/>
                </a:moveTo>
                <a:cubicBezTo>
                  <a:pt x="199" y="209"/>
                  <a:pt x="199" y="209"/>
                  <a:pt x="199" y="209"/>
                </a:cubicBezTo>
                <a:cubicBezTo>
                  <a:pt x="178" y="209"/>
                  <a:pt x="178" y="209"/>
                  <a:pt x="178" y="209"/>
                </a:cubicBezTo>
                <a:cubicBezTo>
                  <a:pt x="167" y="135"/>
                  <a:pt x="167" y="135"/>
                  <a:pt x="167" y="135"/>
                </a:cubicBezTo>
                <a:cubicBezTo>
                  <a:pt x="167" y="92"/>
                  <a:pt x="167" y="92"/>
                  <a:pt x="167" y="92"/>
                </a:cubicBezTo>
                <a:cubicBezTo>
                  <a:pt x="210" y="92"/>
                  <a:pt x="210" y="92"/>
                  <a:pt x="210" y="92"/>
                </a:cubicBezTo>
                <a:lnTo>
                  <a:pt x="210" y="135"/>
                </a:ln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53" name="Freeform 204"/>
          <p:cNvSpPr/>
          <p:nvPr/>
        </p:nvSpPr>
        <p:spPr>
          <a:xfrm>
            <a:off x="4550223" y="5283336"/>
            <a:ext cx="738939" cy="714964"/>
          </a:xfrm>
          <a:custGeom>
            <a:avLst/>
            <a:gdLst>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0597 w 651383"/>
              <a:gd name="connsiteY5" fmla="*/ 391711 h 638603"/>
              <a:gd name="connsiteX6" fmla="*/ 350787 w 651383"/>
              <a:gd name="connsiteY6" fmla="*/ 391711 h 638603"/>
              <a:gd name="connsiteX7" fmla="*/ 357778 w 651383"/>
              <a:gd name="connsiteY7" fmla="*/ 398729 h 638603"/>
              <a:gd name="connsiteX8" fmla="*/ 347561 w 651383"/>
              <a:gd name="connsiteY8" fmla="*/ 442457 h 638603"/>
              <a:gd name="connsiteX9" fmla="*/ 303466 w 651383"/>
              <a:gd name="connsiteY9" fmla="*/ 442457 h 638603"/>
              <a:gd name="connsiteX10" fmla="*/ 293607 w 651383"/>
              <a:gd name="connsiteY10" fmla="*/ 398729 h 638603"/>
              <a:gd name="connsiteX11" fmla="*/ 300597 w 651383"/>
              <a:gd name="connsiteY11" fmla="*/ 391711 h 638603"/>
              <a:gd name="connsiteX12" fmla="*/ 215361 w 651383"/>
              <a:gd name="connsiteY12" fmla="*/ 349060 h 638603"/>
              <a:gd name="connsiteX13" fmla="*/ 293127 w 651383"/>
              <a:gd name="connsiteY13" fmla="*/ 562776 h 638603"/>
              <a:gd name="connsiteX14" fmla="*/ 325692 w 651383"/>
              <a:gd name="connsiteY14" fmla="*/ 615120 h 638603"/>
              <a:gd name="connsiteX15" fmla="*/ 358256 w 651383"/>
              <a:gd name="connsiteY15" fmla="*/ 562776 h 638603"/>
              <a:gd name="connsiteX16" fmla="*/ 436022 w 651383"/>
              <a:gd name="connsiteY16" fmla="*/ 349061 h 638603"/>
              <a:gd name="connsiteX17" fmla="*/ 437188 w 651383"/>
              <a:gd name="connsiteY17" fmla="*/ 349503 h 638603"/>
              <a:gd name="connsiteX18" fmla="*/ 437311 w 651383"/>
              <a:gd name="connsiteY18" fmla="*/ 349060 h 638603"/>
              <a:gd name="connsiteX19" fmla="*/ 650296 w 651383"/>
              <a:gd name="connsiteY19" fmla="*/ 594470 h 638603"/>
              <a:gd name="connsiteX20" fmla="*/ 437383 w 651383"/>
              <a:gd name="connsiteY20" fmla="*/ 636409 h 638603"/>
              <a:gd name="connsiteX21" fmla="*/ 332140 w 651383"/>
              <a:gd name="connsiteY21" fmla="*/ 638434 h 638603"/>
              <a:gd name="connsiteX22" fmla="*/ 328033 w 651383"/>
              <a:gd name="connsiteY22" fmla="*/ 638603 h 638603"/>
              <a:gd name="connsiteX23" fmla="*/ 325692 w 651383"/>
              <a:gd name="connsiteY23" fmla="*/ 638558 h 638603"/>
              <a:gd name="connsiteX24" fmla="*/ 323351 w 651383"/>
              <a:gd name="connsiteY24" fmla="*/ 638603 h 638603"/>
              <a:gd name="connsiteX25" fmla="*/ 319243 w 651383"/>
              <a:gd name="connsiteY25" fmla="*/ 638434 h 638603"/>
              <a:gd name="connsiteX26" fmla="*/ 214001 w 651383"/>
              <a:gd name="connsiteY26" fmla="*/ 636409 h 638603"/>
              <a:gd name="connsiteX27" fmla="*/ 1088 w 651383"/>
              <a:gd name="connsiteY27" fmla="*/ 594470 h 638603"/>
              <a:gd name="connsiteX28" fmla="*/ 214072 w 651383"/>
              <a:gd name="connsiteY28" fmla="*/ 349061 h 638603"/>
              <a:gd name="connsiteX29" fmla="*/ 214196 w 651383"/>
              <a:gd name="connsiteY29" fmla="*/ 349502 h 638603"/>
              <a:gd name="connsiteX30" fmla="*/ 325693 w 651383"/>
              <a:gd name="connsiteY30" fmla="*/ 0 h 638603"/>
              <a:gd name="connsiteX31" fmla="*/ 492060 w 651383"/>
              <a:gd name="connsiteY31" fmla="*/ 167016 h 638603"/>
              <a:gd name="connsiteX32" fmla="*/ 325693 w 651383"/>
              <a:gd name="connsiteY32" fmla="*/ 334032 h 638603"/>
              <a:gd name="connsiteX33" fmla="*/ 159326 w 651383"/>
              <a:gd name="connsiteY33" fmla="*/ 167016 h 638603"/>
              <a:gd name="connsiteX34" fmla="*/ 325693 w 651383"/>
              <a:gd name="connsiteY34"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437383 w 651383"/>
              <a:gd name="connsiteY21" fmla="*/ 636409 h 638603"/>
              <a:gd name="connsiteX22" fmla="*/ 332140 w 651383"/>
              <a:gd name="connsiteY22" fmla="*/ 638434 h 638603"/>
              <a:gd name="connsiteX23" fmla="*/ 328033 w 651383"/>
              <a:gd name="connsiteY23" fmla="*/ 638603 h 638603"/>
              <a:gd name="connsiteX24" fmla="*/ 325692 w 651383"/>
              <a:gd name="connsiteY24" fmla="*/ 638558 h 638603"/>
              <a:gd name="connsiteX25" fmla="*/ 323351 w 651383"/>
              <a:gd name="connsiteY25" fmla="*/ 638603 h 638603"/>
              <a:gd name="connsiteX26" fmla="*/ 319243 w 651383"/>
              <a:gd name="connsiteY26" fmla="*/ 638434 h 638603"/>
              <a:gd name="connsiteX27" fmla="*/ 1088 w 651383"/>
              <a:gd name="connsiteY27" fmla="*/ 594470 h 638603"/>
              <a:gd name="connsiteX28" fmla="*/ 214072 w 651383"/>
              <a:gd name="connsiteY28" fmla="*/ 349061 h 638603"/>
              <a:gd name="connsiteX29" fmla="*/ 214196 w 651383"/>
              <a:gd name="connsiteY29" fmla="*/ 349502 h 638603"/>
              <a:gd name="connsiteX30" fmla="*/ 215361 w 651383"/>
              <a:gd name="connsiteY30" fmla="*/ 349060 h 638603"/>
              <a:gd name="connsiteX31" fmla="*/ 325693 w 651383"/>
              <a:gd name="connsiteY31" fmla="*/ 0 h 638603"/>
              <a:gd name="connsiteX32" fmla="*/ 492060 w 651383"/>
              <a:gd name="connsiteY32" fmla="*/ 167016 h 638603"/>
              <a:gd name="connsiteX33" fmla="*/ 325693 w 651383"/>
              <a:gd name="connsiteY33" fmla="*/ 334032 h 638603"/>
              <a:gd name="connsiteX34" fmla="*/ 159326 w 651383"/>
              <a:gd name="connsiteY34" fmla="*/ 167016 h 638603"/>
              <a:gd name="connsiteX35" fmla="*/ 325693 w 651383"/>
              <a:gd name="connsiteY35"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32140 w 651383"/>
              <a:gd name="connsiteY21" fmla="*/ 638434 h 638603"/>
              <a:gd name="connsiteX22" fmla="*/ 328033 w 651383"/>
              <a:gd name="connsiteY22" fmla="*/ 638603 h 638603"/>
              <a:gd name="connsiteX23" fmla="*/ 325692 w 651383"/>
              <a:gd name="connsiteY23" fmla="*/ 638558 h 638603"/>
              <a:gd name="connsiteX24" fmla="*/ 323351 w 651383"/>
              <a:gd name="connsiteY24" fmla="*/ 638603 h 638603"/>
              <a:gd name="connsiteX25" fmla="*/ 319243 w 651383"/>
              <a:gd name="connsiteY25" fmla="*/ 638434 h 638603"/>
              <a:gd name="connsiteX26" fmla="*/ 1088 w 651383"/>
              <a:gd name="connsiteY26" fmla="*/ 594470 h 638603"/>
              <a:gd name="connsiteX27" fmla="*/ 214072 w 651383"/>
              <a:gd name="connsiteY27" fmla="*/ 349061 h 638603"/>
              <a:gd name="connsiteX28" fmla="*/ 214196 w 651383"/>
              <a:gd name="connsiteY28" fmla="*/ 349502 h 638603"/>
              <a:gd name="connsiteX29" fmla="*/ 215361 w 651383"/>
              <a:gd name="connsiteY29" fmla="*/ 349060 h 638603"/>
              <a:gd name="connsiteX30" fmla="*/ 325693 w 651383"/>
              <a:gd name="connsiteY30" fmla="*/ 0 h 638603"/>
              <a:gd name="connsiteX31" fmla="*/ 492060 w 651383"/>
              <a:gd name="connsiteY31" fmla="*/ 167016 h 638603"/>
              <a:gd name="connsiteX32" fmla="*/ 325693 w 651383"/>
              <a:gd name="connsiteY32" fmla="*/ 334032 h 638603"/>
              <a:gd name="connsiteX33" fmla="*/ 159326 w 651383"/>
              <a:gd name="connsiteY33" fmla="*/ 167016 h 638603"/>
              <a:gd name="connsiteX34" fmla="*/ 325693 w 651383"/>
              <a:gd name="connsiteY34"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28033 w 651383"/>
              <a:gd name="connsiteY21" fmla="*/ 638603 h 638603"/>
              <a:gd name="connsiteX22" fmla="*/ 325692 w 651383"/>
              <a:gd name="connsiteY22" fmla="*/ 638558 h 638603"/>
              <a:gd name="connsiteX23" fmla="*/ 323351 w 651383"/>
              <a:gd name="connsiteY23" fmla="*/ 638603 h 638603"/>
              <a:gd name="connsiteX24" fmla="*/ 319243 w 651383"/>
              <a:gd name="connsiteY24" fmla="*/ 638434 h 638603"/>
              <a:gd name="connsiteX25" fmla="*/ 1088 w 651383"/>
              <a:gd name="connsiteY25" fmla="*/ 594470 h 638603"/>
              <a:gd name="connsiteX26" fmla="*/ 214072 w 651383"/>
              <a:gd name="connsiteY26" fmla="*/ 349061 h 638603"/>
              <a:gd name="connsiteX27" fmla="*/ 214196 w 651383"/>
              <a:gd name="connsiteY27" fmla="*/ 349502 h 638603"/>
              <a:gd name="connsiteX28" fmla="*/ 215361 w 651383"/>
              <a:gd name="connsiteY28" fmla="*/ 349060 h 638603"/>
              <a:gd name="connsiteX29" fmla="*/ 325693 w 651383"/>
              <a:gd name="connsiteY29" fmla="*/ 0 h 638603"/>
              <a:gd name="connsiteX30" fmla="*/ 492060 w 651383"/>
              <a:gd name="connsiteY30" fmla="*/ 167016 h 638603"/>
              <a:gd name="connsiteX31" fmla="*/ 325693 w 651383"/>
              <a:gd name="connsiteY31" fmla="*/ 334032 h 638603"/>
              <a:gd name="connsiteX32" fmla="*/ 159326 w 651383"/>
              <a:gd name="connsiteY32" fmla="*/ 167016 h 638603"/>
              <a:gd name="connsiteX33" fmla="*/ 325693 w 651383"/>
              <a:gd name="connsiteY33"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25692 w 651383"/>
              <a:gd name="connsiteY21" fmla="*/ 638558 h 638603"/>
              <a:gd name="connsiteX22" fmla="*/ 323351 w 651383"/>
              <a:gd name="connsiteY22" fmla="*/ 638603 h 638603"/>
              <a:gd name="connsiteX23" fmla="*/ 319243 w 651383"/>
              <a:gd name="connsiteY23" fmla="*/ 638434 h 638603"/>
              <a:gd name="connsiteX24" fmla="*/ 1088 w 651383"/>
              <a:gd name="connsiteY24" fmla="*/ 594470 h 638603"/>
              <a:gd name="connsiteX25" fmla="*/ 214072 w 651383"/>
              <a:gd name="connsiteY25" fmla="*/ 349061 h 638603"/>
              <a:gd name="connsiteX26" fmla="*/ 214196 w 651383"/>
              <a:gd name="connsiteY26" fmla="*/ 349502 h 638603"/>
              <a:gd name="connsiteX27" fmla="*/ 215361 w 651383"/>
              <a:gd name="connsiteY27" fmla="*/ 349060 h 638603"/>
              <a:gd name="connsiteX28" fmla="*/ 325693 w 651383"/>
              <a:gd name="connsiteY28" fmla="*/ 0 h 638603"/>
              <a:gd name="connsiteX29" fmla="*/ 492060 w 651383"/>
              <a:gd name="connsiteY29" fmla="*/ 167016 h 638603"/>
              <a:gd name="connsiteX30" fmla="*/ 325693 w 651383"/>
              <a:gd name="connsiteY30" fmla="*/ 334032 h 638603"/>
              <a:gd name="connsiteX31" fmla="*/ 159326 w 651383"/>
              <a:gd name="connsiteY31" fmla="*/ 167016 h 638603"/>
              <a:gd name="connsiteX32" fmla="*/ 325693 w 651383"/>
              <a:gd name="connsiteY32"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25692 w 651383"/>
              <a:gd name="connsiteY21" fmla="*/ 638558 h 638603"/>
              <a:gd name="connsiteX22" fmla="*/ 323351 w 651383"/>
              <a:gd name="connsiteY22" fmla="*/ 638603 h 638603"/>
              <a:gd name="connsiteX23" fmla="*/ 1088 w 651383"/>
              <a:gd name="connsiteY23" fmla="*/ 594470 h 638603"/>
              <a:gd name="connsiteX24" fmla="*/ 214072 w 651383"/>
              <a:gd name="connsiteY24" fmla="*/ 349061 h 638603"/>
              <a:gd name="connsiteX25" fmla="*/ 214196 w 651383"/>
              <a:gd name="connsiteY25" fmla="*/ 349502 h 638603"/>
              <a:gd name="connsiteX26" fmla="*/ 215361 w 651383"/>
              <a:gd name="connsiteY26" fmla="*/ 349060 h 638603"/>
              <a:gd name="connsiteX27" fmla="*/ 325693 w 651383"/>
              <a:gd name="connsiteY27" fmla="*/ 0 h 638603"/>
              <a:gd name="connsiteX28" fmla="*/ 492060 w 651383"/>
              <a:gd name="connsiteY28" fmla="*/ 167016 h 638603"/>
              <a:gd name="connsiteX29" fmla="*/ 325693 w 651383"/>
              <a:gd name="connsiteY29" fmla="*/ 334032 h 638603"/>
              <a:gd name="connsiteX30" fmla="*/ 159326 w 651383"/>
              <a:gd name="connsiteY30" fmla="*/ 167016 h 638603"/>
              <a:gd name="connsiteX31" fmla="*/ 325693 w 651383"/>
              <a:gd name="connsiteY31" fmla="*/ 0 h 638603"/>
              <a:gd name="connsiteX0" fmla="*/ 304720 w 651383"/>
              <a:gd name="connsiteY0" fmla="*/ 452535 h 638558"/>
              <a:gd name="connsiteX1" fmla="*/ 346664 w 651383"/>
              <a:gd name="connsiteY1" fmla="*/ 452535 h 638558"/>
              <a:gd name="connsiteX2" fmla="*/ 357778 w 651383"/>
              <a:gd name="connsiteY2" fmla="*/ 501481 h 638558"/>
              <a:gd name="connsiteX3" fmla="*/ 325692 w 651383"/>
              <a:gd name="connsiteY3" fmla="*/ 560565 h 638558"/>
              <a:gd name="connsiteX4" fmla="*/ 293606 w 651383"/>
              <a:gd name="connsiteY4" fmla="*/ 501481 h 638558"/>
              <a:gd name="connsiteX5" fmla="*/ 304720 w 651383"/>
              <a:gd name="connsiteY5" fmla="*/ 452535 h 638558"/>
              <a:gd name="connsiteX6" fmla="*/ 300597 w 651383"/>
              <a:gd name="connsiteY6" fmla="*/ 391711 h 638558"/>
              <a:gd name="connsiteX7" fmla="*/ 350787 w 651383"/>
              <a:gd name="connsiteY7" fmla="*/ 391711 h 638558"/>
              <a:gd name="connsiteX8" fmla="*/ 357778 w 651383"/>
              <a:gd name="connsiteY8" fmla="*/ 398729 h 638558"/>
              <a:gd name="connsiteX9" fmla="*/ 347561 w 651383"/>
              <a:gd name="connsiteY9" fmla="*/ 442457 h 638558"/>
              <a:gd name="connsiteX10" fmla="*/ 303466 w 651383"/>
              <a:gd name="connsiteY10" fmla="*/ 442457 h 638558"/>
              <a:gd name="connsiteX11" fmla="*/ 293607 w 651383"/>
              <a:gd name="connsiteY11" fmla="*/ 398729 h 638558"/>
              <a:gd name="connsiteX12" fmla="*/ 300597 w 651383"/>
              <a:gd name="connsiteY12" fmla="*/ 391711 h 638558"/>
              <a:gd name="connsiteX13" fmla="*/ 215361 w 651383"/>
              <a:gd name="connsiteY13" fmla="*/ 349060 h 638558"/>
              <a:gd name="connsiteX14" fmla="*/ 293127 w 651383"/>
              <a:gd name="connsiteY14" fmla="*/ 562776 h 638558"/>
              <a:gd name="connsiteX15" fmla="*/ 325692 w 651383"/>
              <a:gd name="connsiteY15" fmla="*/ 615120 h 638558"/>
              <a:gd name="connsiteX16" fmla="*/ 358256 w 651383"/>
              <a:gd name="connsiteY16" fmla="*/ 562776 h 638558"/>
              <a:gd name="connsiteX17" fmla="*/ 436022 w 651383"/>
              <a:gd name="connsiteY17" fmla="*/ 349061 h 638558"/>
              <a:gd name="connsiteX18" fmla="*/ 437188 w 651383"/>
              <a:gd name="connsiteY18" fmla="*/ 349503 h 638558"/>
              <a:gd name="connsiteX19" fmla="*/ 437311 w 651383"/>
              <a:gd name="connsiteY19" fmla="*/ 349060 h 638558"/>
              <a:gd name="connsiteX20" fmla="*/ 650296 w 651383"/>
              <a:gd name="connsiteY20" fmla="*/ 594470 h 638558"/>
              <a:gd name="connsiteX21" fmla="*/ 325692 w 651383"/>
              <a:gd name="connsiteY21" fmla="*/ 638558 h 638558"/>
              <a:gd name="connsiteX22" fmla="*/ 1088 w 651383"/>
              <a:gd name="connsiteY22" fmla="*/ 594470 h 638558"/>
              <a:gd name="connsiteX23" fmla="*/ 214072 w 651383"/>
              <a:gd name="connsiteY23" fmla="*/ 349061 h 638558"/>
              <a:gd name="connsiteX24" fmla="*/ 214196 w 651383"/>
              <a:gd name="connsiteY24" fmla="*/ 349502 h 638558"/>
              <a:gd name="connsiteX25" fmla="*/ 215361 w 651383"/>
              <a:gd name="connsiteY25" fmla="*/ 349060 h 638558"/>
              <a:gd name="connsiteX26" fmla="*/ 325693 w 651383"/>
              <a:gd name="connsiteY26" fmla="*/ 0 h 638558"/>
              <a:gd name="connsiteX27" fmla="*/ 492060 w 651383"/>
              <a:gd name="connsiteY27" fmla="*/ 167016 h 638558"/>
              <a:gd name="connsiteX28" fmla="*/ 325693 w 651383"/>
              <a:gd name="connsiteY28" fmla="*/ 334032 h 638558"/>
              <a:gd name="connsiteX29" fmla="*/ 159326 w 651383"/>
              <a:gd name="connsiteY29" fmla="*/ 167016 h 638558"/>
              <a:gd name="connsiteX30" fmla="*/ 325693 w 651383"/>
              <a:gd name="connsiteY30" fmla="*/ 0 h 638558"/>
              <a:gd name="connsiteX0" fmla="*/ 304720 w 651383"/>
              <a:gd name="connsiteY0" fmla="*/ 452535 h 641576"/>
              <a:gd name="connsiteX1" fmla="*/ 346664 w 651383"/>
              <a:gd name="connsiteY1" fmla="*/ 452535 h 641576"/>
              <a:gd name="connsiteX2" fmla="*/ 357778 w 651383"/>
              <a:gd name="connsiteY2" fmla="*/ 501481 h 641576"/>
              <a:gd name="connsiteX3" fmla="*/ 325692 w 651383"/>
              <a:gd name="connsiteY3" fmla="*/ 560565 h 641576"/>
              <a:gd name="connsiteX4" fmla="*/ 293606 w 651383"/>
              <a:gd name="connsiteY4" fmla="*/ 501481 h 641576"/>
              <a:gd name="connsiteX5" fmla="*/ 304720 w 651383"/>
              <a:gd name="connsiteY5" fmla="*/ 452535 h 641576"/>
              <a:gd name="connsiteX6" fmla="*/ 300597 w 651383"/>
              <a:gd name="connsiteY6" fmla="*/ 391711 h 641576"/>
              <a:gd name="connsiteX7" fmla="*/ 350787 w 651383"/>
              <a:gd name="connsiteY7" fmla="*/ 391711 h 641576"/>
              <a:gd name="connsiteX8" fmla="*/ 357778 w 651383"/>
              <a:gd name="connsiteY8" fmla="*/ 398729 h 641576"/>
              <a:gd name="connsiteX9" fmla="*/ 347561 w 651383"/>
              <a:gd name="connsiteY9" fmla="*/ 442457 h 641576"/>
              <a:gd name="connsiteX10" fmla="*/ 303466 w 651383"/>
              <a:gd name="connsiteY10" fmla="*/ 442457 h 641576"/>
              <a:gd name="connsiteX11" fmla="*/ 293607 w 651383"/>
              <a:gd name="connsiteY11" fmla="*/ 398729 h 641576"/>
              <a:gd name="connsiteX12" fmla="*/ 300597 w 651383"/>
              <a:gd name="connsiteY12" fmla="*/ 391711 h 641576"/>
              <a:gd name="connsiteX13" fmla="*/ 215361 w 651383"/>
              <a:gd name="connsiteY13" fmla="*/ 349060 h 641576"/>
              <a:gd name="connsiteX14" fmla="*/ 293127 w 651383"/>
              <a:gd name="connsiteY14" fmla="*/ 562776 h 641576"/>
              <a:gd name="connsiteX15" fmla="*/ 325692 w 651383"/>
              <a:gd name="connsiteY15" fmla="*/ 615120 h 641576"/>
              <a:gd name="connsiteX16" fmla="*/ 358256 w 651383"/>
              <a:gd name="connsiteY16" fmla="*/ 562776 h 641576"/>
              <a:gd name="connsiteX17" fmla="*/ 436022 w 651383"/>
              <a:gd name="connsiteY17" fmla="*/ 349061 h 641576"/>
              <a:gd name="connsiteX18" fmla="*/ 437188 w 651383"/>
              <a:gd name="connsiteY18" fmla="*/ 349503 h 641576"/>
              <a:gd name="connsiteX19" fmla="*/ 437311 w 651383"/>
              <a:gd name="connsiteY19" fmla="*/ 349060 h 641576"/>
              <a:gd name="connsiteX20" fmla="*/ 650296 w 651383"/>
              <a:gd name="connsiteY20" fmla="*/ 594470 h 641576"/>
              <a:gd name="connsiteX21" fmla="*/ 325692 w 651383"/>
              <a:gd name="connsiteY21" fmla="*/ 638558 h 641576"/>
              <a:gd name="connsiteX22" fmla="*/ 1088 w 651383"/>
              <a:gd name="connsiteY22" fmla="*/ 594470 h 641576"/>
              <a:gd name="connsiteX23" fmla="*/ 214072 w 651383"/>
              <a:gd name="connsiteY23" fmla="*/ 349061 h 641576"/>
              <a:gd name="connsiteX24" fmla="*/ 214196 w 651383"/>
              <a:gd name="connsiteY24" fmla="*/ 349502 h 641576"/>
              <a:gd name="connsiteX25" fmla="*/ 215361 w 651383"/>
              <a:gd name="connsiteY25" fmla="*/ 349060 h 641576"/>
              <a:gd name="connsiteX26" fmla="*/ 325693 w 651383"/>
              <a:gd name="connsiteY26" fmla="*/ 0 h 641576"/>
              <a:gd name="connsiteX27" fmla="*/ 492060 w 651383"/>
              <a:gd name="connsiteY27" fmla="*/ 167016 h 641576"/>
              <a:gd name="connsiteX28" fmla="*/ 325693 w 651383"/>
              <a:gd name="connsiteY28" fmla="*/ 334032 h 641576"/>
              <a:gd name="connsiteX29" fmla="*/ 159326 w 651383"/>
              <a:gd name="connsiteY29" fmla="*/ 167016 h 641576"/>
              <a:gd name="connsiteX30" fmla="*/ 325693 w 651383"/>
              <a:gd name="connsiteY30" fmla="*/ 0 h 641576"/>
              <a:gd name="connsiteX0" fmla="*/ 304720 w 651383"/>
              <a:gd name="connsiteY0" fmla="*/ 452535 h 644698"/>
              <a:gd name="connsiteX1" fmla="*/ 346664 w 651383"/>
              <a:gd name="connsiteY1" fmla="*/ 452535 h 644698"/>
              <a:gd name="connsiteX2" fmla="*/ 357778 w 651383"/>
              <a:gd name="connsiteY2" fmla="*/ 501481 h 644698"/>
              <a:gd name="connsiteX3" fmla="*/ 325692 w 651383"/>
              <a:gd name="connsiteY3" fmla="*/ 560565 h 644698"/>
              <a:gd name="connsiteX4" fmla="*/ 293606 w 651383"/>
              <a:gd name="connsiteY4" fmla="*/ 501481 h 644698"/>
              <a:gd name="connsiteX5" fmla="*/ 304720 w 651383"/>
              <a:gd name="connsiteY5" fmla="*/ 452535 h 644698"/>
              <a:gd name="connsiteX6" fmla="*/ 300597 w 651383"/>
              <a:gd name="connsiteY6" fmla="*/ 391711 h 644698"/>
              <a:gd name="connsiteX7" fmla="*/ 350787 w 651383"/>
              <a:gd name="connsiteY7" fmla="*/ 391711 h 644698"/>
              <a:gd name="connsiteX8" fmla="*/ 357778 w 651383"/>
              <a:gd name="connsiteY8" fmla="*/ 398729 h 644698"/>
              <a:gd name="connsiteX9" fmla="*/ 347561 w 651383"/>
              <a:gd name="connsiteY9" fmla="*/ 442457 h 644698"/>
              <a:gd name="connsiteX10" fmla="*/ 303466 w 651383"/>
              <a:gd name="connsiteY10" fmla="*/ 442457 h 644698"/>
              <a:gd name="connsiteX11" fmla="*/ 293607 w 651383"/>
              <a:gd name="connsiteY11" fmla="*/ 398729 h 644698"/>
              <a:gd name="connsiteX12" fmla="*/ 300597 w 651383"/>
              <a:gd name="connsiteY12" fmla="*/ 391711 h 644698"/>
              <a:gd name="connsiteX13" fmla="*/ 215361 w 651383"/>
              <a:gd name="connsiteY13" fmla="*/ 349060 h 644698"/>
              <a:gd name="connsiteX14" fmla="*/ 293127 w 651383"/>
              <a:gd name="connsiteY14" fmla="*/ 562776 h 644698"/>
              <a:gd name="connsiteX15" fmla="*/ 325692 w 651383"/>
              <a:gd name="connsiteY15" fmla="*/ 615120 h 644698"/>
              <a:gd name="connsiteX16" fmla="*/ 358256 w 651383"/>
              <a:gd name="connsiteY16" fmla="*/ 562776 h 644698"/>
              <a:gd name="connsiteX17" fmla="*/ 436022 w 651383"/>
              <a:gd name="connsiteY17" fmla="*/ 349061 h 644698"/>
              <a:gd name="connsiteX18" fmla="*/ 437188 w 651383"/>
              <a:gd name="connsiteY18" fmla="*/ 349503 h 644698"/>
              <a:gd name="connsiteX19" fmla="*/ 437311 w 651383"/>
              <a:gd name="connsiteY19" fmla="*/ 349060 h 644698"/>
              <a:gd name="connsiteX20" fmla="*/ 650296 w 651383"/>
              <a:gd name="connsiteY20" fmla="*/ 594470 h 644698"/>
              <a:gd name="connsiteX21" fmla="*/ 325692 w 651383"/>
              <a:gd name="connsiteY21" fmla="*/ 638558 h 644698"/>
              <a:gd name="connsiteX22" fmla="*/ 1088 w 651383"/>
              <a:gd name="connsiteY22" fmla="*/ 594470 h 644698"/>
              <a:gd name="connsiteX23" fmla="*/ 214072 w 651383"/>
              <a:gd name="connsiteY23" fmla="*/ 349061 h 644698"/>
              <a:gd name="connsiteX24" fmla="*/ 214196 w 651383"/>
              <a:gd name="connsiteY24" fmla="*/ 349502 h 644698"/>
              <a:gd name="connsiteX25" fmla="*/ 215361 w 651383"/>
              <a:gd name="connsiteY25" fmla="*/ 349060 h 644698"/>
              <a:gd name="connsiteX26" fmla="*/ 325693 w 651383"/>
              <a:gd name="connsiteY26" fmla="*/ 0 h 644698"/>
              <a:gd name="connsiteX27" fmla="*/ 492060 w 651383"/>
              <a:gd name="connsiteY27" fmla="*/ 167016 h 644698"/>
              <a:gd name="connsiteX28" fmla="*/ 325693 w 651383"/>
              <a:gd name="connsiteY28" fmla="*/ 334032 h 644698"/>
              <a:gd name="connsiteX29" fmla="*/ 159326 w 651383"/>
              <a:gd name="connsiteY29" fmla="*/ 167016 h 644698"/>
              <a:gd name="connsiteX30" fmla="*/ 325693 w 651383"/>
              <a:gd name="connsiteY30" fmla="*/ 0 h 644698"/>
              <a:gd name="connsiteX0" fmla="*/ 304720 w 651383"/>
              <a:gd name="connsiteY0" fmla="*/ 452535 h 639468"/>
              <a:gd name="connsiteX1" fmla="*/ 346664 w 651383"/>
              <a:gd name="connsiteY1" fmla="*/ 452535 h 639468"/>
              <a:gd name="connsiteX2" fmla="*/ 357778 w 651383"/>
              <a:gd name="connsiteY2" fmla="*/ 501481 h 639468"/>
              <a:gd name="connsiteX3" fmla="*/ 325692 w 651383"/>
              <a:gd name="connsiteY3" fmla="*/ 560565 h 639468"/>
              <a:gd name="connsiteX4" fmla="*/ 293606 w 651383"/>
              <a:gd name="connsiteY4" fmla="*/ 501481 h 639468"/>
              <a:gd name="connsiteX5" fmla="*/ 304720 w 651383"/>
              <a:gd name="connsiteY5" fmla="*/ 452535 h 639468"/>
              <a:gd name="connsiteX6" fmla="*/ 300597 w 651383"/>
              <a:gd name="connsiteY6" fmla="*/ 391711 h 639468"/>
              <a:gd name="connsiteX7" fmla="*/ 350787 w 651383"/>
              <a:gd name="connsiteY7" fmla="*/ 391711 h 639468"/>
              <a:gd name="connsiteX8" fmla="*/ 357778 w 651383"/>
              <a:gd name="connsiteY8" fmla="*/ 398729 h 639468"/>
              <a:gd name="connsiteX9" fmla="*/ 347561 w 651383"/>
              <a:gd name="connsiteY9" fmla="*/ 442457 h 639468"/>
              <a:gd name="connsiteX10" fmla="*/ 303466 w 651383"/>
              <a:gd name="connsiteY10" fmla="*/ 442457 h 639468"/>
              <a:gd name="connsiteX11" fmla="*/ 293607 w 651383"/>
              <a:gd name="connsiteY11" fmla="*/ 398729 h 639468"/>
              <a:gd name="connsiteX12" fmla="*/ 300597 w 651383"/>
              <a:gd name="connsiteY12" fmla="*/ 391711 h 639468"/>
              <a:gd name="connsiteX13" fmla="*/ 215361 w 651383"/>
              <a:gd name="connsiteY13" fmla="*/ 349060 h 639468"/>
              <a:gd name="connsiteX14" fmla="*/ 293127 w 651383"/>
              <a:gd name="connsiteY14" fmla="*/ 562776 h 639468"/>
              <a:gd name="connsiteX15" fmla="*/ 325692 w 651383"/>
              <a:gd name="connsiteY15" fmla="*/ 615120 h 639468"/>
              <a:gd name="connsiteX16" fmla="*/ 358256 w 651383"/>
              <a:gd name="connsiteY16" fmla="*/ 562776 h 639468"/>
              <a:gd name="connsiteX17" fmla="*/ 436022 w 651383"/>
              <a:gd name="connsiteY17" fmla="*/ 349061 h 639468"/>
              <a:gd name="connsiteX18" fmla="*/ 437188 w 651383"/>
              <a:gd name="connsiteY18" fmla="*/ 349503 h 639468"/>
              <a:gd name="connsiteX19" fmla="*/ 437311 w 651383"/>
              <a:gd name="connsiteY19" fmla="*/ 349060 h 639468"/>
              <a:gd name="connsiteX20" fmla="*/ 650296 w 651383"/>
              <a:gd name="connsiteY20" fmla="*/ 594470 h 639468"/>
              <a:gd name="connsiteX21" fmla="*/ 325692 w 651383"/>
              <a:gd name="connsiteY21" fmla="*/ 638558 h 639468"/>
              <a:gd name="connsiteX22" fmla="*/ 1088 w 651383"/>
              <a:gd name="connsiteY22" fmla="*/ 594470 h 639468"/>
              <a:gd name="connsiteX23" fmla="*/ 214072 w 651383"/>
              <a:gd name="connsiteY23" fmla="*/ 349061 h 639468"/>
              <a:gd name="connsiteX24" fmla="*/ 214196 w 651383"/>
              <a:gd name="connsiteY24" fmla="*/ 349502 h 639468"/>
              <a:gd name="connsiteX25" fmla="*/ 215361 w 651383"/>
              <a:gd name="connsiteY25" fmla="*/ 349060 h 639468"/>
              <a:gd name="connsiteX26" fmla="*/ 325693 w 651383"/>
              <a:gd name="connsiteY26" fmla="*/ 0 h 639468"/>
              <a:gd name="connsiteX27" fmla="*/ 492060 w 651383"/>
              <a:gd name="connsiteY27" fmla="*/ 167016 h 639468"/>
              <a:gd name="connsiteX28" fmla="*/ 325693 w 651383"/>
              <a:gd name="connsiteY28" fmla="*/ 334032 h 639468"/>
              <a:gd name="connsiteX29" fmla="*/ 159326 w 651383"/>
              <a:gd name="connsiteY29" fmla="*/ 167016 h 639468"/>
              <a:gd name="connsiteX30" fmla="*/ 325693 w 651383"/>
              <a:gd name="connsiteY30" fmla="*/ 0 h 639468"/>
              <a:gd name="connsiteX0" fmla="*/ 304720 w 651383"/>
              <a:gd name="connsiteY0" fmla="*/ 452535 h 639264"/>
              <a:gd name="connsiteX1" fmla="*/ 346664 w 651383"/>
              <a:gd name="connsiteY1" fmla="*/ 452535 h 639264"/>
              <a:gd name="connsiteX2" fmla="*/ 357778 w 651383"/>
              <a:gd name="connsiteY2" fmla="*/ 501481 h 639264"/>
              <a:gd name="connsiteX3" fmla="*/ 325692 w 651383"/>
              <a:gd name="connsiteY3" fmla="*/ 560565 h 639264"/>
              <a:gd name="connsiteX4" fmla="*/ 293606 w 651383"/>
              <a:gd name="connsiteY4" fmla="*/ 501481 h 639264"/>
              <a:gd name="connsiteX5" fmla="*/ 304720 w 651383"/>
              <a:gd name="connsiteY5" fmla="*/ 452535 h 639264"/>
              <a:gd name="connsiteX6" fmla="*/ 300597 w 651383"/>
              <a:gd name="connsiteY6" fmla="*/ 391711 h 639264"/>
              <a:gd name="connsiteX7" fmla="*/ 350787 w 651383"/>
              <a:gd name="connsiteY7" fmla="*/ 391711 h 639264"/>
              <a:gd name="connsiteX8" fmla="*/ 357778 w 651383"/>
              <a:gd name="connsiteY8" fmla="*/ 398729 h 639264"/>
              <a:gd name="connsiteX9" fmla="*/ 347561 w 651383"/>
              <a:gd name="connsiteY9" fmla="*/ 442457 h 639264"/>
              <a:gd name="connsiteX10" fmla="*/ 303466 w 651383"/>
              <a:gd name="connsiteY10" fmla="*/ 442457 h 639264"/>
              <a:gd name="connsiteX11" fmla="*/ 293607 w 651383"/>
              <a:gd name="connsiteY11" fmla="*/ 398729 h 639264"/>
              <a:gd name="connsiteX12" fmla="*/ 300597 w 651383"/>
              <a:gd name="connsiteY12" fmla="*/ 391711 h 639264"/>
              <a:gd name="connsiteX13" fmla="*/ 215361 w 651383"/>
              <a:gd name="connsiteY13" fmla="*/ 349060 h 639264"/>
              <a:gd name="connsiteX14" fmla="*/ 293127 w 651383"/>
              <a:gd name="connsiteY14" fmla="*/ 562776 h 639264"/>
              <a:gd name="connsiteX15" fmla="*/ 325692 w 651383"/>
              <a:gd name="connsiteY15" fmla="*/ 615120 h 639264"/>
              <a:gd name="connsiteX16" fmla="*/ 358256 w 651383"/>
              <a:gd name="connsiteY16" fmla="*/ 562776 h 639264"/>
              <a:gd name="connsiteX17" fmla="*/ 436022 w 651383"/>
              <a:gd name="connsiteY17" fmla="*/ 349061 h 639264"/>
              <a:gd name="connsiteX18" fmla="*/ 437188 w 651383"/>
              <a:gd name="connsiteY18" fmla="*/ 349503 h 639264"/>
              <a:gd name="connsiteX19" fmla="*/ 437311 w 651383"/>
              <a:gd name="connsiteY19" fmla="*/ 349060 h 639264"/>
              <a:gd name="connsiteX20" fmla="*/ 650296 w 651383"/>
              <a:gd name="connsiteY20" fmla="*/ 594470 h 639264"/>
              <a:gd name="connsiteX21" fmla="*/ 326614 w 651383"/>
              <a:gd name="connsiteY21" fmla="*/ 638328 h 639264"/>
              <a:gd name="connsiteX22" fmla="*/ 1088 w 651383"/>
              <a:gd name="connsiteY22" fmla="*/ 594470 h 639264"/>
              <a:gd name="connsiteX23" fmla="*/ 214072 w 651383"/>
              <a:gd name="connsiteY23" fmla="*/ 349061 h 639264"/>
              <a:gd name="connsiteX24" fmla="*/ 214196 w 651383"/>
              <a:gd name="connsiteY24" fmla="*/ 349502 h 639264"/>
              <a:gd name="connsiteX25" fmla="*/ 215361 w 651383"/>
              <a:gd name="connsiteY25" fmla="*/ 349060 h 639264"/>
              <a:gd name="connsiteX26" fmla="*/ 325693 w 651383"/>
              <a:gd name="connsiteY26" fmla="*/ 0 h 639264"/>
              <a:gd name="connsiteX27" fmla="*/ 492060 w 651383"/>
              <a:gd name="connsiteY27" fmla="*/ 167016 h 639264"/>
              <a:gd name="connsiteX28" fmla="*/ 325693 w 651383"/>
              <a:gd name="connsiteY28" fmla="*/ 334032 h 639264"/>
              <a:gd name="connsiteX29" fmla="*/ 159326 w 651383"/>
              <a:gd name="connsiteY29" fmla="*/ 167016 h 639264"/>
              <a:gd name="connsiteX30" fmla="*/ 325693 w 651383"/>
              <a:gd name="connsiteY30" fmla="*/ 0 h 639264"/>
              <a:gd name="connsiteX0" fmla="*/ 304720 w 651383"/>
              <a:gd name="connsiteY0" fmla="*/ 452535 h 639630"/>
              <a:gd name="connsiteX1" fmla="*/ 346664 w 651383"/>
              <a:gd name="connsiteY1" fmla="*/ 452535 h 639630"/>
              <a:gd name="connsiteX2" fmla="*/ 357778 w 651383"/>
              <a:gd name="connsiteY2" fmla="*/ 501481 h 639630"/>
              <a:gd name="connsiteX3" fmla="*/ 325692 w 651383"/>
              <a:gd name="connsiteY3" fmla="*/ 560565 h 639630"/>
              <a:gd name="connsiteX4" fmla="*/ 293606 w 651383"/>
              <a:gd name="connsiteY4" fmla="*/ 501481 h 639630"/>
              <a:gd name="connsiteX5" fmla="*/ 304720 w 651383"/>
              <a:gd name="connsiteY5" fmla="*/ 452535 h 639630"/>
              <a:gd name="connsiteX6" fmla="*/ 300597 w 651383"/>
              <a:gd name="connsiteY6" fmla="*/ 391711 h 639630"/>
              <a:gd name="connsiteX7" fmla="*/ 350787 w 651383"/>
              <a:gd name="connsiteY7" fmla="*/ 391711 h 639630"/>
              <a:gd name="connsiteX8" fmla="*/ 357778 w 651383"/>
              <a:gd name="connsiteY8" fmla="*/ 398729 h 639630"/>
              <a:gd name="connsiteX9" fmla="*/ 347561 w 651383"/>
              <a:gd name="connsiteY9" fmla="*/ 442457 h 639630"/>
              <a:gd name="connsiteX10" fmla="*/ 303466 w 651383"/>
              <a:gd name="connsiteY10" fmla="*/ 442457 h 639630"/>
              <a:gd name="connsiteX11" fmla="*/ 293607 w 651383"/>
              <a:gd name="connsiteY11" fmla="*/ 398729 h 639630"/>
              <a:gd name="connsiteX12" fmla="*/ 300597 w 651383"/>
              <a:gd name="connsiteY12" fmla="*/ 391711 h 639630"/>
              <a:gd name="connsiteX13" fmla="*/ 215361 w 651383"/>
              <a:gd name="connsiteY13" fmla="*/ 349060 h 639630"/>
              <a:gd name="connsiteX14" fmla="*/ 293127 w 651383"/>
              <a:gd name="connsiteY14" fmla="*/ 562776 h 639630"/>
              <a:gd name="connsiteX15" fmla="*/ 325692 w 651383"/>
              <a:gd name="connsiteY15" fmla="*/ 615120 h 639630"/>
              <a:gd name="connsiteX16" fmla="*/ 358256 w 651383"/>
              <a:gd name="connsiteY16" fmla="*/ 562776 h 639630"/>
              <a:gd name="connsiteX17" fmla="*/ 436022 w 651383"/>
              <a:gd name="connsiteY17" fmla="*/ 349061 h 639630"/>
              <a:gd name="connsiteX18" fmla="*/ 437188 w 651383"/>
              <a:gd name="connsiteY18" fmla="*/ 349503 h 639630"/>
              <a:gd name="connsiteX19" fmla="*/ 437311 w 651383"/>
              <a:gd name="connsiteY19" fmla="*/ 349060 h 639630"/>
              <a:gd name="connsiteX20" fmla="*/ 650296 w 651383"/>
              <a:gd name="connsiteY20" fmla="*/ 594470 h 639630"/>
              <a:gd name="connsiteX21" fmla="*/ 326614 w 651383"/>
              <a:gd name="connsiteY21" fmla="*/ 638328 h 639630"/>
              <a:gd name="connsiteX22" fmla="*/ 1088 w 651383"/>
              <a:gd name="connsiteY22" fmla="*/ 594470 h 639630"/>
              <a:gd name="connsiteX23" fmla="*/ 214072 w 651383"/>
              <a:gd name="connsiteY23" fmla="*/ 349061 h 639630"/>
              <a:gd name="connsiteX24" fmla="*/ 214196 w 651383"/>
              <a:gd name="connsiteY24" fmla="*/ 349502 h 639630"/>
              <a:gd name="connsiteX25" fmla="*/ 215361 w 651383"/>
              <a:gd name="connsiteY25" fmla="*/ 349060 h 639630"/>
              <a:gd name="connsiteX26" fmla="*/ 325693 w 651383"/>
              <a:gd name="connsiteY26" fmla="*/ 0 h 639630"/>
              <a:gd name="connsiteX27" fmla="*/ 492060 w 651383"/>
              <a:gd name="connsiteY27" fmla="*/ 167016 h 639630"/>
              <a:gd name="connsiteX28" fmla="*/ 325693 w 651383"/>
              <a:gd name="connsiteY28" fmla="*/ 334032 h 639630"/>
              <a:gd name="connsiteX29" fmla="*/ 159326 w 651383"/>
              <a:gd name="connsiteY29" fmla="*/ 167016 h 639630"/>
              <a:gd name="connsiteX30" fmla="*/ 325693 w 651383"/>
              <a:gd name="connsiteY30" fmla="*/ 0 h 639630"/>
              <a:gd name="connsiteX0" fmla="*/ 308997 w 655660"/>
              <a:gd name="connsiteY0" fmla="*/ 452535 h 639630"/>
              <a:gd name="connsiteX1" fmla="*/ 350941 w 655660"/>
              <a:gd name="connsiteY1" fmla="*/ 452535 h 639630"/>
              <a:gd name="connsiteX2" fmla="*/ 362055 w 655660"/>
              <a:gd name="connsiteY2" fmla="*/ 501481 h 639630"/>
              <a:gd name="connsiteX3" fmla="*/ 329969 w 655660"/>
              <a:gd name="connsiteY3" fmla="*/ 560565 h 639630"/>
              <a:gd name="connsiteX4" fmla="*/ 297883 w 655660"/>
              <a:gd name="connsiteY4" fmla="*/ 501481 h 639630"/>
              <a:gd name="connsiteX5" fmla="*/ 308997 w 655660"/>
              <a:gd name="connsiteY5" fmla="*/ 452535 h 639630"/>
              <a:gd name="connsiteX6" fmla="*/ 304874 w 655660"/>
              <a:gd name="connsiteY6" fmla="*/ 391711 h 639630"/>
              <a:gd name="connsiteX7" fmla="*/ 355064 w 655660"/>
              <a:gd name="connsiteY7" fmla="*/ 391711 h 639630"/>
              <a:gd name="connsiteX8" fmla="*/ 362055 w 655660"/>
              <a:gd name="connsiteY8" fmla="*/ 398729 h 639630"/>
              <a:gd name="connsiteX9" fmla="*/ 351838 w 655660"/>
              <a:gd name="connsiteY9" fmla="*/ 442457 h 639630"/>
              <a:gd name="connsiteX10" fmla="*/ 307743 w 655660"/>
              <a:gd name="connsiteY10" fmla="*/ 442457 h 639630"/>
              <a:gd name="connsiteX11" fmla="*/ 297884 w 655660"/>
              <a:gd name="connsiteY11" fmla="*/ 398729 h 639630"/>
              <a:gd name="connsiteX12" fmla="*/ 304874 w 655660"/>
              <a:gd name="connsiteY12" fmla="*/ 391711 h 639630"/>
              <a:gd name="connsiteX13" fmla="*/ 219638 w 655660"/>
              <a:gd name="connsiteY13" fmla="*/ 349060 h 639630"/>
              <a:gd name="connsiteX14" fmla="*/ 297404 w 655660"/>
              <a:gd name="connsiteY14" fmla="*/ 562776 h 639630"/>
              <a:gd name="connsiteX15" fmla="*/ 329969 w 655660"/>
              <a:gd name="connsiteY15" fmla="*/ 615120 h 639630"/>
              <a:gd name="connsiteX16" fmla="*/ 362533 w 655660"/>
              <a:gd name="connsiteY16" fmla="*/ 562776 h 639630"/>
              <a:gd name="connsiteX17" fmla="*/ 440299 w 655660"/>
              <a:gd name="connsiteY17" fmla="*/ 349061 h 639630"/>
              <a:gd name="connsiteX18" fmla="*/ 441465 w 655660"/>
              <a:gd name="connsiteY18" fmla="*/ 349503 h 639630"/>
              <a:gd name="connsiteX19" fmla="*/ 441588 w 655660"/>
              <a:gd name="connsiteY19" fmla="*/ 349060 h 639630"/>
              <a:gd name="connsiteX20" fmla="*/ 654573 w 655660"/>
              <a:gd name="connsiteY20" fmla="*/ 594470 h 639630"/>
              <a:gd name="connsiteX21" fmla="*/ 330891 w 655660"/>
              <a:gd name="connsiteY21" fmla="*/ 638328 h 639630"/>
              <a:gd name="connsiteX22" fmla="*/ 5365 w 655660"/>
              <a:gd name="connsiteY22" fmla="*/ 594470 h 639630"/>
              <a:gd name="connsiteX23" fmla="*/ 218349 w 655660"/>
              <a:gd name="connsiteY23" fmla="*/ 349061 h 639630"/>
              <a:gd name="connsiteX24" fmla="*/ 218473 w 655660"/>
              <a:gd name="connsiteY24" fmla="*/ 349502 h 639630"/>
              <a:gd name="connsiteX25" fmla="*/ 219638 w 655660"/>
              <a:gd name="connsiteY25" fmla="*/ 349060 h 639630"/>
              <a:gd name="connsiteX26" fmla="*/ 329970 w 655660"/>
              <a:gd name="connsiteY26" fmla="*/ 0 h 639630"/>
              <a:gd name="connsiteX27" fmla="*/ 496337 w 655660"/>
              <a:gd name="connsiteY27" fmla="*/ 167016 h 639630"/>
              <a:gd name="connsiteX28" fmla="*/ 329970 w 655660"/>
              <a:gd name="connsiteY28" fmla="*/ 334032 h 639630"/>
              <a:gd name="connsiteX29" fmla="*/ 163603 w 655660"/>
              <a:gd name="connsiteY29" fmla="*/ 167016 h 639630"/>
              <a:gd name="connsiteX30" fmla="*/ 329970 w 655660"/>
              <a:gd name="connsiteY30" fmla="*/ 0 h 639630"/>
              <a:gd name="connsiteX0" fmla="*/ 308997 w 659738"/>
              <a:gd name="connsiteY0" fmla="*/ 452535 h 639630"/>
              <a:gd name="connsiteX1" fmla="*/ 350941 w 659738"/>
              <a:gd name="connsiteY1" fmla="*/ 452535 h 639630"/>
              <a:gd name="connsiteX2" fmla="*/ 362055 w 659738"/>
              <a:gd name="connsiteY2" fmla="*/ 501481 h 639630"/>
              <a:gd name="connsiteX3" fmla="*/ 329969 w 659738"/>
              <a:gd name="connsiteY3" fmla="*/ 560565 h 639630"/>
              <a:gd name="connsiteX4" fmla="*/ 297883 w 659738"/>
              <a:gd name="connsiteY4" fmla="*/ 501481 h 639630"/>
              <a:gd name="connsiteX5" fmla="*/ 308997 w 659738"/>
              <a:gd name="connsiteY5" fmla="*/ 452535 h 639630"/>
              <a:gd name="connsiteX6" fmla="*/ 304874 w 659738"/>
              <a:gd name="connsiteY6" fmla="*/ 391711 h 639630"/>
              <a:gd name="connsiteX7" fmla="*/ 355064 w 659738"/>
              <a:gd name="connsiteY7" fmla="*/ 391711 h 639630"/>
              <a:gd name="connsiteX8" fmla="*/ 362055 w 659738"/>
              <a:gd name="connsiteY8" fmla="*/ 398729 h 639630"/>
              <a:gd name="connsiteX9" fmla="*/ 351838 w 659738"/>
              <a:gd name="connsiteY9" fmla="*/ 442457 h 639630"/>
              <a:gd name="connsiteX10" fmla="*/ 307743 w 659738"/>
              <a:gd name="connsiteY10" fmla="*/ 442457 h 639630"/>
              <a:gd name="connsiteX11" fmla="*/ 297884 w 659738"/>
              <a:gd name="connsiteY11" fmla="*/ 398729 h 639630"/>
              <a:gd name="connsiteX12" fmla="*/ 304874 w 659738"/>
              <a:gd name="connsiteY12" fmla="*/ 391711 h 639630"/>
              <a:gd name="connsiteX13" fmla="*/ 219638 w 659738"/>
              <a:gd name="connsiteY13" fmla="*/ 349060 h 639630"/>
              <a:gd name="connsiteX14" fmla="*/ 297404 w 659738"/>
              <a:gd name="connsiteY14" fmla="*/ 562776 h 639630"/>
              <a:gd name="connsiteX15" fmla="*/ 329969 w 659738"/>
              <a:gd name="connsiteY15" fmla="*/ 615120 h 639630"/>
              <a:gd name="connsiteX16" fmla="*/ 362533 w 659738"/>
              <a:gd name="connsiteY16" fmla="*/ 562776 h 639630"/>
              <a:gd name="connsiteX17" fmla="*/ 440299 w 659738"/>
              <a:gd name="connsiteY17" fmla="*/ 349061 h 639630"/>
              <a:gd name="connsiteX18" fmla="*/ 441465 w 659738"/>
              <a:gd name="connsiteY18" fmla="*/ 349503 h 639630"/>
              <a:gd name="connsiteX19" fmla="*/ 441588 w 659738"/>
              <a:gd name="connsiteY19" fmla="*/ 349060 h 639630"/>
              <a:gd name="connsiteX20" fmla="*/ 654573 w 659738"/>
              <a:gd name="connsiteY20" fmla="*/ 594470 h 639630"/>
              <a:gd name="connsiteX21" fmla="*/ 330891 w 659738"/>
              <a:gd name="connsiteY21" fmla="*/ 638328 h 639630"/>
              <a:gd name="connsiteX22" fmla="*/ 5365 w 659738"/>
              <a:gd name="connsiteY22" fmla="*/ 594470 h 639630"/>
              <a:gd name="connsiteX23" fmla="*/ 218349 w 659738"/>
              <a:gd name="connsiteY23" fmla="*/ 349061 h 639630"/>
              <a:gd name="connsiteX24" fmla="*/ 218473 w 659738"/>
              <a:gd name="connsiteY24" fmla="*/ 349502 h 639630"/>
              <a:gd name="connsiteX25" fmla="*/ 219638 w 659738"/>
              <a:gd name="connsiteY25" fmla="*/ 349060 h 639630"/>
              <a:gd name="connsiteX26" fmla="*/ 329970 w 659738"/>
              <a:gd name="connsiteY26" fmla="*/ 0 h 639630"/>
              <a:gd name="connsiteX27" fmla="*/ 496337 w 659738"/>
              <a:gd name="connsiteY27" fmla="*/ 167016 h 639630"/>
              <a:gd name="connsiteX28" fmla="*/ 329970 w 659738"/>
              <a:gd name="connsiteY28" fmla="*/ 334032 h 639630"/>
              <a:gd name="connsiteX29" fmla="*/ 163603 w 659738"/>
              <a:gd name="connsiteY29" fmla="*/ 167016 h 639630"/>
              <a:gd name="connsiteX30" fmla="*/ 329970 w 659738"/>
              <a:gd name="connsiteY30" fmla="*/ 0 h 639630"/>
              <a:gd name="connsiteX0" fmla="*/ 308997 w 659738"/>
              <a:gd name="connsiteY0" fmla="*/ 452535 h 639630"/>
              <a:gd name="connsiteX1" fmla="*/ 350941 w 659738"/>
              <a:gd name="connsiteY1" fmla="*/ 452535 h 639630"/>
              <a:gd name="connsiteX2" fmla="*/ 362055 w 659738"/>
              <a:gd name="connsiteY2" fmla="*/ 501481 h 639630"/>
              <a:gd name="connsiteX3" fmla="*/ 329969 w 659738"/>
              <a:gd name="connsiteY3" fmla="*/ 560565 h 639630"/>
              <a:gd name="connsiteX4" fmla="*/ 297883 w 659738"/>
              <a:gd name="connsiteY4" fmla="*/ 501481 h 639630"/>
              <a:gd name="connsiteX5" fmla="*/ 308997 w 659738"/>
              <a:gd name="connsiteY5" fmla="*/ 452535 h 639630"/>
              <a:gd name="connsiteX6" fmla="*/ 304874 w 659738"/>
              <a:gd name="connsiteY6" fmla="*/ 391711 h 639630"/>
              <a:gd name="connsiteX7" fmla="*/ 355064 w 659738"/>
              <a:gd name="connsiteY7" fmla="*/ 391711 h 639630"/>
              <a:gd name="connsiteX8" fmla="*/ 362055 w 659738"/>
              <a:gd name="connsiteY8" fmla="*/ 398729 h 639630"/>
              <a:gd name="connsiteX9" fmla="*/ 351838 w 659738"/>
              <a:gd name="connsiteY9" fmla="*/ 442457 h 639630"/>
              <a:gd name="connsiteX10" fmla="*/ 307743 w 659738"/>
              <a:gd name="connsiteY10" fmla="*/ 442457 h 639630"/>
              <a:gd name="connsiteX11" fmla="*/ 297884 w 659738"/>
              <a:gd name="connsiteY11" fmla="*/ 398729 h 639630"/>
              <a:gd name="connsiteX12" fmla="*/ 304874 w 659738"/>
              <a:gd name="connsiteY12" fmla="*/ 391711 h 639630"/>
              <a:gd name="connsiteX13" fmla="*/ 219638 w 659738"/>
              <a:gd name="connsiteY13" fmla="*/ 349060 h 639630"/>
              <a:gd name="connsiteX14" fmla="*/ 297404 w 659738"/>
              <a:gd name="connsiteY14" fmla="*/ 562776 h 639630"/>
              <a:gd name="connsiteX15" fmla="*/ 329969 w 659738"/>
              <a:gd name="connsiteY15" fmla="*/ 615120 h 639630"/>
              <a:gd name="connsiteX16" fmla="*/ 362533 w 659738"/>
              <a:gd name="connsiteY16" fmla="*/ 562776 h 639630"/>
              <a:gd name="connsiteX17" fmla="*/ 440299 w 659738"/>
              <a:gd name="connsiteY17" fmla="*/ 349061 h 639630"/>
              <a:gd name="connsiteX18" fmla="*/ 441465 w 659738"/>
              <a:gd name="connsiteY18" fmla="*/ 349503 h 639630"/>
              <a:gd name="connsiteX19" fmla="*/ 441588 w 659738"/>
              <a:gd name="connsiteY19" fmla="*/ 349060 h 639630"/>
              <a:gd name="connsiteX20" fmla="*/ 654573 w 659738"/>
              <a:gd name="connsiteY20" fmla="*/ 594470 h 639630"/>
              <a:gd name="connsiteX21" fmla="*/ 330891 w 659738"/>
              <a:gd name="connsiteY21" fmla="*/ 638328 h 639630"/>
              <a:gd name="connsiteX22" fmla="*/ 5365 w 659738"/>
              <a:gd name="connsiteY22" fmla="*/ 594470 h 639630"/>
              <a:gd name="connsiteX23" fmla="*/ 218349 w 659738"/>
              <a:gd name="connsiteY23" fmla="*/ 349061 h 639630"/>
              <a:gd name="connsiteX24" fmla="*/ 218473 w 659738"/>
              <a:gd name="connsiteY24" fmla="*/ 349502 h 639630"/>
              <a:gd name="connsiteX25" fmla="*/ 219638 w 659738"/>
              <a:gd name="connsiteY25" fmla="*/ 349060 h 639630"/>
              <a:gd name="connsiteX26" fmla="*/ 329970 w 659738"/>
              <a:gd name="connsiteY26" fmla="*/ 0 h 639630"/>
              <a:gd name="connsiteX27" fmla="*/ 496337 w 659738"/>
              <a:gd name="connsiteY27" fmla="*/ 167016 h 639630"/>
              <a:gd name="connsiteX28" fmla="*/ 329970 w 659738"/>
              <a:gd name="connsiteY28" fmla="*/ 334032 h 639630"/>
              <a:gd name="connsiteX29" fmla="*/ 163603 w 659738"/>
              <a:gd name="connsiteY29" fmla="*/ 167016 h 639630"/>
              <a:gd name="connsiteX30" fmla="*/ 329970 w 659738"/>
              <a:gd name="connsiteY30" fmla="*/ 0 h 639630"/>
              <a:gd name="connsiteX0" fmla="*/ 308997 w 659738"/>
              <a:gd name="connsiteY0" fmla="*/ 452535 h 638612"/>
              <a:gd name="connsiteX1" fmla="*/ 350941 w 659738"/>
              <a:gd name="connsiteY1" fmla="*/ 452535 h 638612"/>
              <a:gd name="connsiteX2" fmla="*/ 362055 w 659738"/>
              <a:gd name="connsiteY2" fmla="*/ 501481 h 638612"/>
              <a:gd name="connsiteX3" fmla="*/ 329969 w 659738"/>
              <a:gd name="connsiteY3" fmla="*/ 560565 h 638612"/>
              <a:gd name="connsiteX4" fmla="*/ 297883 w 659738"/>
              <a:gd name="connsiteY4" fmla="*/ 501481 h 638612"/>
              <a:gd name="connsiteX5" fmla="*/ 308997 w 659738"/>
              <a:gd name="connsiteY5" fmla="*/ 452535 h 638612"/>
              <a:gd name="connsiteX6" fmla="*/ 304874 w 659738"/>
              <a:gd name="connsiteY6" fmla="*/ 391711 h 638612"/>
              <a:gd name="connsiteX7" fmla="*/ 355064 w 659738"/>
              <a:gd name="connsiteY7" fmla="*/ 391711 h 638612"/>
              <a:gd name="connsiteX8" fmla="*/ 362055 w 659738"/>
              <a:gd name="connsiteY8" fmla="*/ 398729 h 638612"/>
              <a:gd name="connsiteX9" fmla="*/ 351838 w 659738"/>
              <a:gd name="connsiteY9" fmla="*/ 442457 h 638612"/>
              <a:gd name="connsiteX10" fmla="*/ 307743 w 659738"/>
              <a:gd name="connsiteY10" fmla="*/ 442457 h 638612"/>
              <a:gd name="connsiteX11" fmla="*/ 297884 w 659738"/>
              <a:gd name="connsiteY11" fmla="*/ 398729 h 638612"/>
              <a:gd name="connsiteX12" fmla="*/ 304874 w 659738"/>
              <a:gd name="connsiteY12" fmla="*/ 391711 h 638612"/>
              <a:gd name="connsiteX13" fmla="*/ 219638 w 659738"/>
              <a:gd name="connsiteY13" fmla="*/ 349060 h 638612"/>
              <a:gd name="connsiteX14" fmla="*/ 297404 w 659738"/>
              <a:gd name="connsiteY14" fmla="*/ 562776 h 638612"/>
              <a:gd name="connsiteX15" fmla="*/ 329969 w 659738"/>
              <a:gd name="connsiteY15" fmla="*/ 615120 h 638612"/>
              <a:gd name="connsiteX16" fmla="*/ 362533 w 659738"/>
              <a:gd name="connsiteY16" fmla="*/ 562776 h 638612"/>
              <a:gd name="connsiteX17" fmla="*/ 440299 w 659738"/>
              <a:gd name="connsiteY17" fmla="*/ 349061 h 638612"/>
              <a:gd name="connsiteX18" fmla="*/ 441465 w 659738"/>
              <a:gd name="connsiteY18" fmla="*/ 349503 h 638612"/>
              <a:gd name="connsiteX19" fmla="*/ 441588 w 659738"/>
              <a:gd name="connsiteY19" fmla="*/ 349060 h 638612"/>
              <a:gd name="connsiteX20" fmla="*/ 654573 w 659738"/>
              <a:gd name="connsiteY20" fmla="*/ 594470 h 638612"/>
              <a:gd name="connsiteX21" fmla="*/ 330891 w 659738"/>
              <a:gd name="connsiteY21" fmla="*/ 638328 h 638612"/>
              <a:gd name="connsiteX22" fmla="*/ 5365 w 659738"/>
              <a:gd name="connsiteY22" fmla="*/ 594470 h 638612"/>
              <a:gd name="connsiteX23" fmla="*/ 218349 w 659738"/>
              <a:gd name="connsiteY23" fmla="*/ 349061 h 638612"/>
              <a:gd name="connsiteX24" fmla="*/ 218473 w 659738"/>
              <a:gd name="connsiteY24" fmla="*/ 349502 h 638612"/>
              <a:gd name="connsiteX25" fmla="*/ 219638 w 659738"/>
              <a:gd name="connsiteY25" fmla="*/ 349060 h 638612"/>
              <a:gd name="connsiteX26" fmla="*/ 329970 w 659738"/>
              <a:gd name="connsiteY26" fmla="*/ 0 h 638612"/>
              <a:gd name="connsiteX27" fmla="*/ 496337 w 659738"/>
              <a:gd name="connsiteY27" fmla="*/ 167016 h 638612"/>
              <a:gd name="connsiteX28" fmla="*/ 329970 w 659738"/>
              <a:gd name="connsiteY28" fmla="*/ 334032 h 638612"/>
              <a:gd name="connsiteX29" fmla="*/ 163603 w 659738"/>
              <a:gd name="connsiteY29" fmla="*/ 167016 h 638612"/>
              <a:gd name="connsiteX30" fmla="*/ 329970 w 659738"/>
              <a:gd name="connsiteY30" fmla="*/ 0 h 638612"/>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297404 w 659738"/>
              <a:gd name="connsiteY14" fmla="*/ 562776 h 638333"/>
              <a:gd name="connsiteX15" fmla="*/ 329969 w 659738"/>
              <a:gd name="connsiteY15" fmla="*/ 615120 h 638333"/>
              <a:gd name="connsiteX16" fmla="*/ 362533 w 659738"/>
              <a:gd name="connsiteY16" fmla="*/ 562776 h 638333"/>
              <a:gd name="connsiteX17" fmla="*/ 440299 w 659738"/>
              <a:gd name="connsiteY17" fmla="*/ 349061 h 638333"/>
              <a:gd name="connsiteX18" fmla="*/ 441465 w 659738"/>
              <a:gd name="connsiteY18" fmla="*/ 349503 h 638333"/>
              <a:gd name="connsiteX19" fmla="*/ 441588 w 659738"/>
              <a:gd name="connsiteY19" fmla="*/ 349060 h 638333"/>
              <a:gd name="connsiteX20" fmla="*/ 654573 w 659738"/>
              <a:gd name="connsiteY20" fmla="*/ 594470 h 638333"/>
              <a:gd name="connsiteX21" fmla="*/ 330891 w 659738"/>
              <a:gd name="connsiteY21" fmla="*/ 638328 h 638333"/>
              <a:gd name="connsiteX22" fmla="*/ 5365 w 659738"/>
              <a:gd name="connsiteY22" fmla="*/ 594470 h 638333"/>
              <a:gd name="connsiteX23" fmla="*/ 218349 w 659738"/>
              <a:gd name="connsiteY23" fmla="*/ 349061 h 638333"/>
              <a:gd name="connsiteX24" fmla="*/ 218473 w 659738"/>
              <a:gd name="connsiteY24" fmla="*/ 349502 h 638333"/>
              <a:gd name="connsiteX25" fmla="*/ 219638 w 659738"/>
              <a:gd name="connsiteY25" fmla="*/ 349060 h 638333"/>
              <a:gd name="connsiteX26" fmla="*/ 329970 w 659738"/>
              <a:gd name="connsiteY26" fmla="*/ 0 h 638333"/>
              <a:gd name="connsiteX27" fmla="*/ 496337 w 659738"/>
              <a:gd name="connsiteY27" fmla="*/ 167016 h 638333"/>
              <a:gd name="connsiteX28" fmla="*/ 329970 w 659738"/>
              <a:gd name="connsiteY28" fmla="*/ 334032 h 638333"/>
              <a:gd name="connsiteX29" fmla="*/ 163603 w 659738"/>
              <a:gd name="connsiteY29" fmla="*/ 167016 h 638333"/>
              <a:gd name="connsiteX30" fmla="*/ 329970 w 659738"/>
              <a:gd name="connsiteY30"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297404 w 659738"/>
              <a:gd name="connsiteY14" fmla="*/ 562776 h 638333"/>
              <a:gd name="connsiteX15" fmla="*/ 329969 w 659738"/>
              <a:gd name="connsiteY15" fmla="*/ 615120 h 638333"/>
              <a:gd name="connsiteX16" fmla="*/ 440299 w 659738"/>
              <a:gd name="connsiteY16" fmla="*/ 349061 h 638333"/>
              <a:gd name="connsiteX17" fmla="*/ 441465 w 659738"/>
              <a:gd name="connsiteY17" fmla="*/ 349503 h 638333"/>
              <a:gd name="connsiteX18" fmla="*/ 441588 w 659738"/>
              <a:gd name="connsiteY18" fmla="*/ 349060 h 638333"/>
              <a:gd name="connsiteX19" fmla="*/ 654573 w 659738"/>
              <a:gd name="connsiteY19" fmla="*/ 594470 h 638333"/>
              <a:gd name="connsiteX20" fmla="*/ 330891 w 659738"/>
              <a:gd name="connsiteY20" fmla="*/ 638328 h 638333"/>
              <a:gd name="connsiteX21" fmla="*/ 5365 w 659738"/>
              <a:gd name="connsiteY21" fmla="*/ 594470 h 638333"/>
              <a:gd name="connsiteX22" fmla="*/ 218349 w 659738"/>
              <a:gd name="connsiteY22" fmla="*/ 349061 h 638333"/>
              <a:gd name="connsiteX23" fmla="*/ 218473 w 659738"/>
              <a:gd name="connsiteY23" fmla="*/ 349502 h 638333"/>
              <a:gd name="connsiteX24" fmla="*/ 219638 w 659738"/>
              <a:gd name="connsiteY24" fmla="*/ 349060 h 638333"/>
              <a:gd name="connsiteX25" fmla="*/ 329970 w 659738"/>
              <a:gd name="connsiteY25" fmla="*/ 0 h 638333"/>
              <a:gd name="connsiteX26" fmla="*/ 496337 w 659738"/>
              <a:gd name="connsiteY26" fmla="*/ 167016 h 638333"/>
              <a:gd name="connsiteX27" fmla="*/ 329970 w 659738"/>
              <a:gd name="connsiteY27" fmla="*/ 334032 h 638333"/>
              <a:gd name="connsiteX28" fmla="*/ 163603 w 659738"/>
              <a:gd name="connsiteY28" fmla="*/ 167016 h 638333"/>
              <a:gd name="connsiteX29" fmla="*/ 329970 w 659738"/>
              <a:gd name="connsiteY29"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219638 w 659738"/>
              <a:gd name="connsiteY23" fmla="*/ 349060 h 638333"/>
              <a:gd name="connsiteX24" fmla="*/ 329970 w 659738"/>
              <a:gd name="connsiteY24" fmla="*/ 0 h 638333"/>
              <a:gd name="connsiteX25" fmla="*/ 496337 w 659738"/>
              <a:gd name="connsiteY25" fmla="*/ 167016 h 638333"/>
              <a:gd name="connsiteX26" fmla="*/ 329970 w 659738"/>
              <a:gd name="connsiteY26" fmla="*/ 334032 h 638333"/>
              <a:gd name="connsiteX27" fmla="*/ 163603 w 659738"/>
              <a:gd name="connsiteY27" fmla="*/ 167016 h 638333"/>
              <a:gd name="connsiteX28" fmla="*/ 329970 w 659738"/>
              <a:gd name="connsiteY28"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219638 w 659738"/>
              <a:gd name="connsiteY23" fmla="*/ 349060 h 638333"/>
              <a:gd name="connsiteX24" fmla="*/ 329970 w 659738"/>
              <a:gd name="connsiteY24" fmla="*/ 0 h 638333"/>
              <a:gd name="connsiteX25" fmla="*/ 496337 w 659738"/>
              <a:gd name="connsiteY25" fmla="*/ 167016 h 638333"/>
              <a:gd name="connsiteX26" fmla="*/ 329970 w 659738"/>
              <a:gd name="connsiteY26" fmla="*/ 334032 h 638333"/>
              <a:gd name="connsiteX27" fmla="*/ 163603 w 659738"/>
              <a:gd name="connsiteY27" fmla="*/ 167016 h 638333"/>
              <a:gd name="connsiteX28" fmla="*/ 329970 w 659738"/>
              <a:gd name="connsiteY28"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219638 w 659738"/>
              <a:gd name="connsiteY23" fmla="*/ 349060 h 638333"/>
              <a:gd name="connsiteX24" fmla="*/ 329970 w 659738"/>
              <a:gd name="connsiteY24" fmla="*/ 0 h 638333"/>
              <a:gd name="connsiteX25" fmla="*/ 496337 w 659738"/>
              <a:gd name="connsiteY25" fmla="*/ 167016 h 638333"/>
              <a:gd name="connsiteX26" fmla="*/ 329970 w 659738"/>
              <a:gd name="connsiteY26" fmla="*/ 334032 h 638333"/>
              <a:gd name="connsiteX27" fmla="*/ 163603 w 659738"/>
              <a:gd name="connsiteY27" fmla="*/ 167016 h 638333"/>
              <a:gd name="connsiteX28" fmla="*/ 329970 w 659738"/>
              <a:gd name="connsiteY28"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473 w 659738"/>
              <a:gd name="connsiteY13" fmla="*/ 349502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329970 w 659738"/>
              <a:gd name="connsiteY23" fmla="*/ 0 h 638333"/>
              <a:gd name="connsiteX24" fmla="*/ 496337 w 659738"/>
              <a:gd name="connsiteY24" fmla="*/ 167016 h 638333"/>
              <a:gd name="connsiteX25" fmla="*/ 329970 w 659738"/>
              <a:gd name="connsiteY25" fmla="*/ 334032 h 638333"/>
              <a:gd name="connsiteX26" fmla="*/ 163603 w 659738"/>
              <a:gd name="connsiteY26" fmla="*/ 167016 h 638333"/>
              <a:gd name="connsiteX27" fmla="*/ 329970 w 659738"/>
              <a:gd name="connsiteY27"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329970 w 659738"/>
              <a:gd name="connsiteY22" fmla="*/ 0 h 638333"/>
              <a:gd name="connsiteX23" fmla="*/ 496337 w 659738"/>
              <a:gd name="connsiteY23" fmla="*/ 167016 h 638333"/>
              <a:gd name="connsiteX24" fmla="*/ 329970 w 659738"/>
              <a:gd name="connsiteY24" fmla="*/ 334032 h 638333"/>
              <a:gd name="connsiteX25" fmla="*/ 163603 w 659738"/>
              <a:gd name="connsiteY25" fmla="*/ 167016 h 638333"/>
              <a:gd name="connsiteX26" fmla="*/ 329970 w 659738"/>
              <a:gd name="connsiteY26"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465 w 659738"/>
              <a:gd name="connsiteY15" fmla="*/ 349503 h 638333"/>
              <a:gd name="connsiteX16" fmla="*/ 441588 w 659738"/>
              <a:gd name="connsiteY16" fmla="*/ 349060 h 638333"/>
              <a:gd name="connsiteX17" fmla="*/ 654573 w 659738"/>
              <a:gd name="connsiteY17" fmla="*/ 594470 h 638333"/>
              <a:gd name="connsiteX18" fmla="*/ 330891 w 659738"/>
              <a:gd name="connsiteY18" fmla="*/ 638328 h 638333"/>
              <a:gd name="connsiteX19" fmla="*/ 5365 w 659738"/>
              <a:gd name="connsiteY19" fmla="*/ 594470 h 638333"/>
              <a:gd name="connsiteX20" fmla="*/ 218349 w 659738"/>
              <a:gd name="connsiteY20" fmla="*/ 349061 h 638333"/>
              <a:gd name="connsiteX21" fmla="*/ 329970 w 659738"/>
              <a:gd name="connsiteY21" fmla="*/ 0 h 638333"/>
              <a:gd name="connsiteX22" fmla="*/ 496337 w 659738"/>
              <a:gd name="connsiteY22" fmla="*/ 167016 h 638333"/>
              <a:gd name="connsiteX23" fmla="*/ 329970 w 659738"/>
              <a:gd name="connsiteY23" fmla="*/ 334032 h 638333"/>
              <a:gd name="connsiteX24" fmla="*/ 163603 w 659738"/>
              <a:gd name="connsiteY24" fmla="*/ 167016 h 638333"/>
              <a:gd name="connsiteX25" fmla="*/ 329970 w 659738"/>
              <a:gd name="connsiteY25"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25788 w 659738"/>
              <a:gd name="connsiteY15" fmla="*/ 360876 h 638333"/>
              <a:gd name="connsiteX16" fmla="*/ 441588 w 659738"/>
              <a:gd name="connsiteY16" fmla="*/ 349060 h 638333"/>
              <a:gd name="connsiteX17" fmla="*/ 654573 w 659738"/>
              <a:gd name="connsiteY17" fmla="*/ 594470 h 638333"/>
              <a:gd name="connsiteX18" fmla="*/ 330891 w 659738"/>
              <a:gd name="connsiteY18" fmla="*/ 638328 h 638333"/>
              <a:gd name="connsiteX19" fmla="*/ 5365 w 659738"/>
              <a:gd name="connsiteY19" fmla="*/ 594470 h 638333"/>
              <a:gd name="connsiteX20" fmla="*/ 218349 w 659738"/>
              <a:gd name="connsiteY20" fmla="*/ 349061 h 638333"/>
              <a:gd name="connsiteX21" fmla="*/ 329970 w 659738"/>
              <a:gd name="connsiteY21" fmla="*/ 0 h 638333"/>
              <a:gd name="connsiteX22" fmla="*/ 496337 w 659738"/>
              <a:gd name="connsiteY22" fmla="*/ 167016 h 638333"/>
              <a:gd name="connsiteX23" fmla="*/ 329970 w 659738"/>
              <a:gd name="connsiteY23" fmla="*/ 334032 h 638333"/>
              <a:gd name="connsiteX24" fmla="*/ 163603 w 659738"/>
              <a:gd name="connsiteY24" fmla="*/ 167016 h 638333"/>
              <a:gd name="connsiteX25" fmla="*/ 329970 w 659738"/>
              <a:gd name="connsiteY25"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59738" h="638333">
                <a:moveTo>
                  <a:pt x="308997" y="452535"/>
                </a:moveTo>
                <a:lnTo>
                  <a:pt x="350941" y="452535"/>
                </a:lnTo>
                <a:lnTo>
                  <a:pt x="362055" y="501481"/>
                </a:lnTo>
                <a:lnTo>
                  <a:pt x="329969" y="560565"/>
                </a:lnTo>
                <a:lnTo>
                  <a:pt x="297883" y="501481"/>
                </a:lnTo>
                <a:lnTo>
                  <a:pt x="308997" y="452535"/>
                </a:lnTo>
                <a:close/>
                <a:moveTo>
                  <a:pt x="304874" y="391711"/>
                </a:moveTo>
                <a:lnTo>
                  <a:pt x="355064" y="391711"/>
                </a:lnTo>
                <a:cubicBezTo>
                  <a:pt x="358925" y="391711"/>
                  <a:pt x="362055" y="394853"/>
                  <a:pt x="362055" y="398729"/>
                </a:cubicBezTo>
                <a:lnTo>
                  <a:pt x="351838" y="442457"/>
                </a:lnTo>
                <a:lnTo>
                  <a:pt x="307743" y="442457"/>
                </a:lnTo>
                <a:cubicBezTo>
                  <a:pt x="305383" y="433010"/>
                  <a:pt x="297884" y="407187"/>
                  <a:pt x="297884" y="398729"/>
                </a:cubicBezTo>
                <a:cubicBezTo>
                  <a:pt x="297884" y="394853"/>
                  <a:pt x="301014" y="391711"/>
                  <a:pt x="304874" y="391711"/>
                </a:cubicBezTo>
                <a:close/>
                <a:moveTo>
                  <a:pt x="218349" y="349061"/>
                </a:moveTo>
                <a:cubicBezTo>
                  <a:pt x="257081" y="529863"/>
                  <a:pt x="308960" y="576082"/>
                  <a:pt x="329969" y="615120"/>
                </a:cubicBezTo>
                <a:cubicBezTo>
                  <a:pt x="349655" y="575467"/>
                  <a:pt x="393941" y="542464"/>
                  <a:pt x="441588" y="349060"/>
                </a:cubicBezTo>
                <a:cubicBezTo>
                  <a:pt x="703339" y="414871"/>
                  <a:pt x="658201" y="579236"/>
                  <a:pt x="654573" y="594470"/>
                </a:cubicBezTo>
                <a:cubicBezTo>
                  <a:pt x="594704" y="617591"/>
                  <a:pt x="474595" y="638731"/>
                  <a:pt x="330891" y="638328"/>
                </a:cubicBezTo>
                <a:cubicBezTo>
                  <a:pt x="187187" y="637925"/>
                  <a:pt x="113335" y="617004"/>
                  <a:pt x="5365" y="594470"/>
                </a:cubicBezTo>
                <a:cubicBezTo>
                  <a:pt x="1275" y="572551"/>
                  <a:pt x="-43401" y="414872"/>
                  <a:pt x="218349" y="349061"/>
                </a:cubicBezTo>
                <a:close/>
                <a:moveTo>
                  <a:pt x="329970" y="0"/>
                </a:moveTo>
                <a:cubicBezTo>
                  <a:pt x="421852" y="0"/>
                  <a:pt x="496337" y="74776"/>
                  <a:pt x="496337" y="167016"/>
                </a:cubicBezTo>
                <a:cubicBezTo>
                  <a:pt x="496337" y="259256"/>
                  <a:pt x="421852" y="334032"/>
                  <a:pt x="329970" y="334032"/>
                </a:cubicBezTo>
                <a:cubicBezTo>
                  <a:pt x="238088" y="334032"/>
                  <a:pt x="163603" y="259256"/>
                  <a:pt x="163603" y="167016"/>
                </a:cubicBezTo>
                <a:cubicBezTo>
                  <a:pt x="163603" y="74776"/>
                  <a:pt x="238088" y="0"/>
                  <a:pt x="3299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239" fontAlgn="auto">
              <a:spcBef>
                <a:spcPts val="0"/>
              </a:spcBef>
              <a:spcAft>
                <a:spcPts val="0"/>
              </a:spcAft>
            </a:pPr>
            <a:endParaRPr lang="en-IN" sz="1836" b="1">
              <a:solidFill>
                <a:prstClr val="white"/>
              </a:solidFill>
            </a:endParaRPr>
          </a:p>
        </p:txBody>
      </p:sp>
      <p:sp>
        <p:nvSpPr>
          <p:cNvPr id="71" name="Freeform: Shape 70"/>
          <p:cNvSpPr/>
          <p:nvPr/>
        </p:nvSpPr>
        <p:spPr bwMode="auto">
          <a:xfrm>
            <a:off x="2213342" y="5283336"/>
            <a:ext cx="738939" cy="714964"/>
          </a:xfrm>
          <a:custGeom>
            <a:avLst/>
            <a:gdLst>
              <a:gd name="connsiteX0" fmla="*/ 246286 w 525844"/>
              <a:gd name="connsiteY0" fmla="*/ 360693 h 508783"/>
              <a:gd name="connsiteX1" fmla="*/ 279718 w 525844"/>
              <a:gd name="connsiteY1" fmla="*/ 360693 h 508783"/>
              <a:gd name="connsiteX2" fmla="*/ 288576 w 525844"/>
              <a:gd name="connsiteY2" fmla="*/ 399705 h 508783"/>
              <a:gd name="connsiteX3" fmla="*/ 263002 w 525844"/>
              <a:gd name="connsiteY3" fmla="*/ 446798 h 508783"/>
              <a:gd name="connsiteX4" fmla="*/ 237428 w 525844"/>
              <a:gd name="connsiteY4" fmla="*/ 399705 h 508783"/>
              <a:gd name="connsiteX5" fmla="*/ 243000 w 525844"/>
              <a:gd name="connsiteY5" fmla="*/ 312213 h 508783"/>
              <a:gd name="connsiteX6" fmla="*/ 283004 w 525844"/>
              <a:gd name="connsiteY6" fmla="*/ 312213 h 508783"/>
              <a:gd name="connsiteX7" fmla="*/ 288576 w 525844"/>
              <a:gd name="connsiteY7" fmla="*/ 317807 h 508783"/>
              <a:gd name="connsiteX8" fmla="*/ 280433 w 525844"/>
              <a:gd name="connsiteY8" fmla="*/ 352660 h 508783"/>
              <a:gd name="connsiteX9" fmla="*/ 245287 w 525844"/>
              <a:gd name="connsiteY9" fmla="*/ 352660 h 508783"/>
              <a:gd name="connsiteX10" fmla="*/ 237429 w 525844"/>
              <a:gd name="connsiteY10" fmla="*/ 317807 h 508783"/>
              <a:gd name="connsiteX11" fmla="*/ 243000 w 525844"/>
              <a:gd name="connsiteY11" fmla="*/ 312213 h 508783"/>
              <a:gd name="connsiteX12" fmla="*/ 351968 w 525844"/>
              <a:gd name="connsiteY12" fmla="*/ 278218 h 508783"/>
              <a:gd name="connsiteX13" fmla="*/ 521727 w 525844"/>
              <a:gd name="connsiteY13" fmla="*/ 473822 h 508783"/>
              <a:gd name="connsiteX14" fmla="*/ 263737 w 525844"/>
              <a:gd name="connsiteY14" fmla="*/ 508779 h 508783"/>
              <a:gd name="connsiteX15" fmla="*/ 4276 w 525844"/>
              <a:gd name="connsiteY15" fmla="*/ 473822 h 508783"/>
              <a:gd name="connsiteX16" fmla="*/ 174035 w 525844"/>
              <a:gd name="connsiteY16" fmla="*/ 278219 h 508783"/>
              <a:gd name="connsiteX17" fmla="*/ 263002 w 525844"/>
              <a:gd name="connsiteY17" fmla="*/ 490281 h 508783"/>
              <a:gd name="connsiteX18" fmla="*/ 351968 w 525844"/>
              <a:gd name="connsiteY18" fmla="*/ 278218 h 508783"/>
              <a:gd name="connsiteX19" fmla="*/ 297848 w 525844"/>
              <a:gd name="connsiteY19" fmla="*/ 107722 h 508783"/>
              <a:gd name="connsiteX20" fmla="*/ 349509 w 525844"/>
              <a:gd name="connsiteY20" fmla="*/ 107722 h 508783"/>
              <a:gd name="connsiteX21" fmla="*/ 349509 w 525844"/>
              <a:gd name="connsiteY21" fmla="*/ 149062 h 508783"/>
              <a:gd name="connsiteX22" fmla="*/ 297848 w 525844"/>
              <a:gd name="connsiteY22" fmla="*/ 149062 h 508783"/>
              <a:gd name="connsiteX23" fmla="*/ 174243 w 525844"/>
              <a:gd name="connsiteY23" fmla="*/ 107722 h 508783"/>
              <a:gd name="connsiteX24" fmla="*/ 225904 w 525844"/>
              <a:gd name="connsiteY24" fmla="*/ 107722 h 508783"/>
              <a:gd name="connsiteX25" fmla="*/ 225904 w 525844"/>
              <a:gd name="connsiteY25" fmla="*/ 149062 h 508783"/>
              <a:gd name="connsiteX26" fmla="*/ 174243 w 525844"/>
              <a:gd name="connsiteY26" fmla="*/ 149062 h 508783"/>
              <a:gd name="connsiteX27" fmla="*/ 176497 w 525844"/>
              <a:gd name="connsiteY27" fmla="*/ 88908 h 508783"/>
              <a:gd name="connsiteX28" fmla="*/ 162301 w 525844"/>
              <a:gd name="connsiteY28" fmla="*/ 94812 h 508783"/>
              <a:gd name="connsiteX29" fmla="*/ 157914 w 525844"/>
              <a:gd name="connsiteY29" fmla="*/ 105444 h 508783"/>
              <a:gd name="connsiteX30" fmla="*/ 157914 w 525844"/>
              <a:gd name="connsiteY30" fmla="*/ 146923 h 508783"/>
              <a:gd name="connsiteX31" fmla="*/ 162301 w 525844"/>
              <a:gd name="connsiteY31" fmla="*/ 157555 h 508783"/>
              <a:gd name="connsiteX32" fmla="*/ 176497 w 525844"/>
              <a:gd name="connsiteY32" fmla="*/ 163458 h 508783"/>
              <a:gd name="connsiteX33" fmla="*/ 223804 w 525844"/>
              <a:gd name="connsiteY33" fmla="*/ 163458 h 508783"/>
              <a:gd name="connsiteX34" fmla="*/ 243882 w 525844"/>
              <a:gd name="connsiteY34" fmla="*/ 143302 h 508783"/>
              <a:gd name="connsiteX35" fmla="*/ 243882 w 525844"/>
              <a:gd name="connsiteY35" fmla="*/ 121190 h 508783"/>
              <a:gd name="connsiteX36" fmla="*/ 247501 w 525844"/>
              <a:gd name="connsiteY36" fmla="*/ 117275 h 508783"/>
              <a:gd name="connsiteX37" fmla="*/ 276620 w 525844"/>
              <a:gd name="connsiteY37" fmla="*/ 117151 h 508783"/>
              <a:gd name="connsiteX38" fmla="*/ 280469 w 525844"/>
              <a:gd name="connsiteY38" fmla="*/ 120852 h 508783"/>
              <a:gd name="connsiteX39" fmla="*/ 280469 w 525844"/>
              <a:gd name="connsiteY39" fmla="*/ 143302 h 508783"/>
              <a:gd name="connsiteX40" fmla="*/ 300547 w 525844"/>
              <a:gd name="connsiteY40" fmla="*/ 163458 h 508783"/>
              <a:gd name="connsiteX41" fmla="*/ 347853 w 525844"/>
              <a:gd name="connsiteY41" fmla="*/ 163458 h 508783"/>
              <a:gd name="connsiteX42" fmla="*/ 367931 w 525844"/>
              <a:gd name="connsiteY42" fmla="*/ 143302 h 508783"/>
              <a:gd name="connsiteX43" fmla="*/ 367931 w 525844"/>
              <a:gd name="connsiteY43" fmla="*/ 109065 h 508783"/>
              <a:gd name="connsiteX44" fmla="*/ 347853 w 525844"/>
              <a:gd name="connsiteY44" fmla="*/ 88908 h 508783"/>
              <a:gd name="connsiteX45" fmla="*/ 263003 w 525844"/>
              <a:gd name="connsiteY45" fmla="*/ 0 h 508783"/>
              <a:gd name="connsiteX46" fmla="*/ 395606 w 525844"/>
              <a:gd name="connsiteY46" fmla="*/ 133120 h 508783"/>
              <a:gd name="connsiteX47" fmla="*/ 263003 w 525844"/>
              <a:gd name="connsiteY47" fmla="*/ 266240 h 508783"/>
              <a:gd name="connsiteX48" fmla="*/ 130399 w 525844"/>
              <a:gd name="connsiteY48" fmla="*/ 133120 h 508783"/>
              <a:gd name="connsiteX49" fmla="*/ 263003 w 525844"/>
              <a:gd name="connsiteY49" fmla="*/ 0 h 508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25844" h="508783">
                <a:moveTo>
                  <a:pt x="246286" y="360693"/>
                </a:moveTo>
                <a:lnTo>
                  <a:pt x="279718" y="360693"/>
                </a:lnTo>
                <a:lnTo>
                  <a:pt x="288576" y="399705"/>
                </a:lnTo>
                <a:lnTo>
                  <a:pt x="263002" y="446798"/>
                </a:lnTo>
                <a:lnTo>
                  <a:pt x="237428" y="399705"/>
                </a:lnTo>
                <a:close/>
                <a:moveTo>
                  <a:pt x="243000" y="312213"/>
                </a:moveTo>
                <a:lnTo>
                  <a:pt x="283004" y="312213"/>
                </a:lnTo>
                <a:cubicBezTo>
                  <a:pt x="286081" y="312213"/>
                  <a:pt x="288576" y="314718"/>
                  <a:pt x="288576" y="317807"/>
                </a:cubicBezTo>
                <a:lnTo>
                  <a:pt x="280433" y="352660"/>
                </a:lnTo>
                <a:lnTo>
                  <a:pt x="245287" y="352660"/>
                </a:lnTo>
                <a:cubicBezTo>
                  <a:pt x="243406" y="345131"/>
                  <a:pt x="237429" y="324548"/>
                  <a:pt x="237429" y="317807"/>
                </a:cubicBezTo>
                <a:cubicBezTo>
                  <a:pt x="237429" y="314718"/>
                  <a:pt x="239923" y="312213"/>
                  <a:pt x="243000" y="312213"/>
                </a:cubicBezTo>
                <a:close/>
                <a:moveTo>
                  <a:pt x="351968" y="278218"/>
                </a:moveTo>
                <a:cubicBezTo>
                  <a:pt x="560596" y="330673"/>
                  <a:pt x="524619" y="461680"/>
                  <a:pt x="521727" y="473822"/>
                </a:cubicBezTo>
                <a:cubicBezTo>
                  <a:pt x="474009" y="492251"/>
                  <a:pt x="378276" y="509100"/>
                  <a:pt x="263737" y="508779"/>
                </a:cubicBezTo>
                <a:cubicBezTo>
                  <a:pt x="149197" y="508458"/>
                  <a:pt x="90333" y="491783"/>
                  <a:pt x="4276" y="473822"/>
                </a:cubicBezTo>
                <a:cubicBezTo>
                  <a:pt x="1016" y="456352"/>
                  <a:pt x="-34593" y="330674"/>
                  <a:pt x="174035" y="278219"/>
                </a:cubicBezTo>
                <a:cubicBezTo>
                  <a:pt x="204907" y="422327"/>
                  <a:pt x="246257" y="459166"/>
                  <a:pt x="263002" y="490281"/>
                </a:cubicBezTo>
                <a:cubicBezTo>
                  <a:pt x="278693" y="458676"/>
                  <a:pt x="313991" y="432371"/>
                  <a:pt x="351968" y="278218"/>
                </a:cubicBezTo>
                <a:close/>
                <a:moveTo>
                  <a:pt x="297848" y="107722"/>
                </a:moveTo>
                <a:lnTo>
                  <a:pt x="349509" y="107722"/>
                </a:lnTo>
                <a:lnTo>
                  <a:pt x="349509" y="149062"/>
                </a:lnTo>
                <a:lnTo>
                  <a:pt x="297848" y="149062"/>
                </a:lnTo>
                <a:close/>
                <a:moveTo>
                  <a:pt x="174243" y="107722"/>
                </a:moveTo>
                <a:lnTo>
                  <a:pt x="225904" y="107722"/>
                </a:lnTo>
                <a:lnTo>
                  <a:pt x="225904" y="149062"/>
                </a:lnTo>
                <a:lnTo>
                  <a:pt x="174243" y="149062"/>
                </a:lnTo>
                <a:close/>
                <a:moveTo>
                  <a:pt x="176497" y="88908"/>
                </a:moveTo>
                <a:cubicBezTo>
                  <a:pt x="170953" y="88908"/>
                  <a:pt x="165934" y="91164"/>
                  <a:pt x="162301" y="94812"/>
                </a:cubicBezTo>
                <a:lnTo>
                  <a:pt x="157914" y="105444"/>
                </a:lnTo>
                <a:lnTo>
                  <a:pt x="157914" y="146923"/>
                </a:lnTo>
                <a:lnTo>
                  <a:pt x="162301" y="157555"/>
                </a:lnTo>
                <a:cubicBezTo>
                  <a:pt x="165934" y="161202"/>
                  <a:pt x="170953" y="163458"/>
                  <a:pt x="176497" y="163458"/>
                </a:cubicBezTo>
                <a:lnTo>
                  <a:pt x="223804" y="163458"/>
                </a:lnTo>
                <a:cubicBezTo>
                  <a:pt x="234892" y="163458"/>
                  <a:pt x="243882" y="154434"/>
                  <a:pt x="243882" y="143302"/>
                </a:cubicBezTo>
                <a:lnTo>
                  <a:pt x="243882" y="121190"/>
                </a:lnTo>
                <a:lnTo>
                  <a:pt x="247501" y="117275"/>
                </a:lnTo>
                <a:cubicBezTo>
                  <a:pt x="255769" y="110056"/>
                  <a:pt x="267274" y="109635"/>
                  <a:pt x="276620" y="117151"/>
                </a:cubicBezTo>
                <a:lnTo>
                  <a:pt x="280469" y="120852"/>
                </a:lnTo>
                <a:lnTo>
                  <a:pt x="280469" y="143302"/>
                </a:lnTo>
                <a:cubicBezTo>
                  <a:pt x="280469" y="154434"/>
                  <a:pt x="289458" y="163458"/>
                  <a:pt x="300547" y="163458"/>
                </a:cubicBezTo>
                <a:lnTo>
                  <a:pt x="347853" y="163458"/>
                </a:lnTo>
                <a:cubicBezTo>
                  <a:pt x="358942" y="163458"/>
                  <a:pt x="367931" y="154434"/>
                  <a:pt x="367931" y="143302"/>
                </a:cubicBezTo>
                <a:lnTo>
                  <a:pt x="367931" y="109065"/>
                </a:lnTo>
                <a:cubicBezTo>
                  <a:pt x="367931" y="97933"/>
                  <a:pt x="358942" y="88908"/>
                  <a:pt x="347853" y="88908"/>
                </a:cubicBezTo>
                <a:close/>
                <a:moveTo>
                  <a:pt x="263003" y="0"/>
                </a:moveTo>
                <a:cubicBezTo>
                  <a:pt x="336237" y="0"/>
                  <a:pt x="395606" y="59600"/>
                  <a:pt x="395606" y="133120"/>
                </a:cubicBezTo>
                <a:cubicBezTo>
                  <a:pt x="395606" y="206640"/>
                  <a:pt x="336237" y="266240"/>
                  <a:pt x="263003" y="266240"/>
                </a:cubicBezTo>
                <a:cubicBezTo>
                  <a:pt x="189768" y="266240"/>
                  <a:pt x="130399" y="206640"/>
                  <a:pt x="130399" y="133120"/>
                </a:cubicBezTo>
                <a:cubicBezTo>
                  <a:pt x="130399" y="59600"/>
                  <a:pt x="189768" y="0"/>
                  <a:pt x="263003" y="0"/>
                </a:cubicBezTo>
                <a:close/>
              </a:path>
            </a:pathLst>
          </a:custGeom>
          <a:solidFill>
            <a:srgbClr val="D83B0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4" name="Freeform 23"/>
          <p:cNvSpPr>
            <a:spLocks noChangeAspect="1"/>
          </p:cNvSpPr>
          <p:nvPr/>
        </p:nvSpPr>
        <p:spPr bwMode="auto">
          <a:xfrm flipH="1">
            <a:off x="4716101" y="3193534"/>
            <a:ext cx="1957702" cy="1254974"/>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grpSp>
        <p:nvGrpSpPr>
          <p:cNvPr id="3" name="Group 2"/>
          <p:cNvGrpSpPr/>
          <p:nvPr/>
        </p:nvGrpSpPr>
        <p:grpSpPr>
          <a:xfrm>
            <a:off x="5246370" y="3569206"/>
            <a:ext cx="1493706" cy="517065"/>
            <a:chOff x="6147445" y="2912246"/>
            <a:chExt cx="1493706" cy="517065"/>
          </a:xfrm>
        </p:grpSpPr>
        <p:sp>
          <p:nvSpPr>
            <p:cNvPr id="27" name="TextBox 26"/>
            <p:cNvSpPr txBox="1"/>
            <p:nvPr/>
          </p:nvSpPr>
          <p:spPr>
            <a:xfrm>
              <a:off x="6147445" y="2912246"/>
              <a:ext cx="1493706" cy="5170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Machine </a:t>
              </a:r>
              <a:br>
                <a:rPr lang="en-US" sz="1200" dirty="0">
                  <a:solidFill>
                    <a:schemeClr val="bg1"/>
                  </a:solidFill>
                </a:rPr>
              </a:br>
              <a:r>
                <a:rPr lang="en-US" sz="1200" dirty="0">
                  <a:solidFill>
                    <a:schemeClr val="bg1"/>
                  </a:solidFill>
                </a:rPr>
                <a:t>Learning</a:t>
              </a:r>
            </a:p>
          </p:txBody>
        </p:sp>
        <p:sp>
          <p:nvSpPr>
            <p:cNvPr id="31" name="Freeform 30"/>
            <p:cNvSpPr/>
            <p:nvPr/>
          </p:nvSpPr>
          <p:spPr bwMode="auto">
            <a:xfrm>
              <a:off x="6202189" y="2955921"/>
              <a:ext cx="339991" cy="357842"/>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a:solidFill>
                  <a:schemeClr val="tx1"/>
                </a:solidFill>
                <a:latin typeface="+mj-lt"/>
                <a:ea typeface="Segoe UI" pitchFamily="34" charset="0"/>
                <a:cs typeface="Segoe UI" pitchFamily="34" charset="0"/>
              </a:endParaRPr>
            </a:p>
          </p:txBody>
        </p:sp>
      </p:grpSp>
      <p:sp>
        <p:nvSpPr>
          <p:cNvPr id="42" name="TextBox 41"/>
          <p:cNvSpPr txBox="1"/>
          <p:nvPr/>
        </p:nvSpPr>
        <p:spPr>
          <a:xfrm>
            <a:off x="5098903" y="4035613"/>
            <a:ext cx="1532901"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Anomaly detection</a:t>
            </a:r>
          </a:p>
        </p:txBody>
      </p:sp>
      <p:sp>
        <p:nvSpPr>
          <p:cNvPr id="47" name="Circular Arrow 46"/>
          <p:cNvSpPr/>
          <p:nvPr/>
        </p:nvSpPr>
        <p:spPr bwMode="auto">
          <a:xfrm rot="20573082">
            <a:off x="4336843" y="3052398"/>
            <a:ext cx="1529102" cy="1126638"/>
          </a:xfrm>
          <a:prstGeom prst="circularArrow">
            <a:avLst>
              <a:gd name="adj1" fmla="val 8240"/>
              <a:gd name="adj2" fmla="val 548385"/>
              <a:gd name="adj3" fmla="val 20947216"/>
              <a:gd name="adj4" fmla="val 11055367"/>
              <a:gd name="adj5" fmla="val 11072"/>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Tree>
    <p:extLst>
      <p:ext uri="{BB962C8B-B14F-4D97-AF65-F5344CB8AC3E}">
        <p14:creationId xmlns:p14="http://schemas.microsoft.com/office/powerpoint/2010/main" val="137600668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Self-tuning performance</a:t>
            </a:r>
            <a:br>
              <a:rPr lang="en-US" sz="5400" dirty="0">
                <a:latin typeface="Segoe UI Light" panose="020B0502040204020203" pitchFamily="34" charset="0"/>
                <a:cs typeface="Segoe UI Light" panose="020B0502040204020203" pitchFamily="34" charset="0"/>
              </a:rPr>
            </a:br>
            <a:r>
              <a:rPr lang="en-US" sz="4000" dirty="0">
                <a:solidFill>
                  <a:srgbClr val="0078D7"/>
                </a:solidFill>
                <a:latin typeface="Segoe UI Light" panose="020B0502040204020203" pitchFamily="34" charset="0"/>
                <a:cs typeface="Segoe UI Light" panose="020B0502040204020203" pitchFamily="34" charset="0"/>
              </a:rPr>
              <a:t>Database Advisor</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4" name="Content Placeholder 2"/>
          <p:cNvSpPr>
            <a:spLocks noGrp="1"/>
          </p:cNvSpPr>
          <p:nvPr>
            <p:ph type="body" sz="quarter" idx="11"/>
          </p:nvPr>
        </p:nvSpPr>
        <p:spPr>
          <a:xfrm>
            <a:off x="7457932" y="1956555"/>
            <a:ext cx="4240082" cy="3536353"/>
          </a:xfrm>
        </p:spPr>
        <p:txBody>
          <a:bodyPr>
            <a:normAutofit/>
          </a:bodyPr>
          <a:lstStyle/>
          <a:p>
            <a:pPr marL="228600" indent="-228600">
              <a:spcBef>
                <a:spcPts val="1800"/>
              </a:spcBef>
              <a:buSzPct val="100000"/>
            </a:pPr>
            <a:r>
              <a:rPr lang="en-US" dirty="0">
                <a:latin typeface="Segoe UI Light" panose="020B0502040204020203" pitchFamily="34" charset="0"/>
                <a:cs typeface="Segoe UI Light" panose="020B0502040204020203" pitchFamily="34" charset="0"/>
              </a:rPr>
              <a:t>Continuously monitors query patterns and performance</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Manages indexes, tailored to the specific workload</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Tests and validates actions, reverts if impact negative</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Runs in full auto-mode, or in recommend/review mode</a:t>
            </a:r>
          </a:p>
        </p:txBody>
      </p:sp>
      <p:sp>
        <p:nvSpPr>
          <p:cNvPr id="5" name="Freeform 4"/>
          <p:cNvSpPr>
            <a:spLocks noChangeAspect="1"/>
          </p:cNvSpPr>
          <p:nvPr/>
        </p:nvSpPr>
        <p:spPr bwMode="auto">
          <a:xfrm flipH="1">
            <a:off x="3930689" y="2018901"/>
            <a:ext cx="2523569" cy="1617719"/>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sp>
        <p:nvSpPr>
          <p:cNvPr id="19" name="Freeform 128"/>
          <p:cNvSpPr>
            <a:spLocks noChangeAspect="1"/>
          </p:cNvSpPr>
          <p:nvPr/>
        </p:nvSpPr>
        <p:spPr bwMode="auto">
          <a:xfrm flipH="1">
            <a:off x="1350921" y="2093709"/>
            <a:ext cx="3586066" cy="1980994"/>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Segoe UI"/>
            </a:endParaRPr>
          </a:p>
        </p:txBody>
      </p:sp>
      <p:sp>
        <p:nvSpPr>
          <p:cNvPr id="15" name="TextBox 14"/>
          <p:cNvSpPr txBox="1"/>
          <p:nvPr/>
        </p:nvSpPr>
        <p:spPr>
          <a:xfrm>
            <a:off x="4788315" y="2421928"/>
            <a:ext cx="1290564" cy="523220"/>
          </a:xfrm>
          <a:prstGeom prst="rect">
            <a:avLst/>
          </a:prstGeom>
          <a:noFill/>
        </p:spPr>
        <p:txBody>
          <a:bodyPr wrap="square" rtlCol="0">
            <a:spAutoFit/>
          </a:bodyPr>
          <a:lstStyle/>
          <a:p>
            <a:pPr marL="0" marR="0" lvl="0" indent="0" algn="ctr"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Tuning algorithms</a:t>
            </a:r>
          </a:p>
        </p:txBody>
      </p:sp>
      <p:sp>
        <p:nvSpPr>
          <p:cNvPr id="8" name="TextBox 7"/>
          <p:cNvSpPr txBox="1">
            <a:spLocks noChangeAspect="1"/>
          </p:cNvSpPr>
          <p:nvPr/>
        </p:nvSpPr>
        <p:spPr>
          <a:xfrm>
            <a:off x="1661467" y="3596882"/>
            <a:ext cx="1295995" cy="307777"/>
          </a:xfrm>
          <a:prstGeom prst="rect">
            <a:avLst/>
          </a:prstGeom>
          <a:noFill/>
        </p:spPr>
        <p:txBody>
          <a:bodyPr wrap="square" rtlCol="0">
            <a:spAutoFit/>
          </a:bodyPr>
          <a:lstStyle/>
          <a:p>
            <a:pPr marL="0" marR="0" lvl="0" indent="0" algn="ctr"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SQL Database</a:t>
            </a:r>
          </a:p>
        </p:txBody>
      </p:sp>
      <p:grpSp>
        <p:nvGrpSpPr>
          <p:cNvPr id="23" name="Group 22"/>
          <p:cNvGrpSpPr/>
          <p:nvPr/>
        </p:nvGrpSpPr>
        <p:grpSpPr>
          <a:xfrm>
            <a:off x="3143954" y="2945148"/>
            <a:ext cx="1295995" cy="1176916"/>
            <a:chOff x="2592044" y="2647406"/>
            <a:chExt cx="1295995" cy="1176916"/>
          </a:xfrm>
        </p:grpSpPr>
        <p:sp>
          <p:nvSpPr>
            <p:cNvPr id="21" name="Freeform 20"/>
            <p:cNvSpPr>
              <a:spLocks noChangeAspect="1"/>
            </p:cNvSpPr>
            <p:nvPr/>
          </p:nvSpPr>
          <p:spPr bwMode="auto">
            <a:xfrm>
              <a:off x="2778913" y="2647406"/>
              <a:ext cx="922257" cy="584026"/>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400" b="1" i="0" u="none" strike="noStrike" kern="0" cap="none" spc="0" normalizeH="0" baseline="0" noProof="0" dirty="0">
                <a:ln>
                  <a:noFill/>
                </a:ln>
                <a:solidFill>
                  <a:schemeClr val="bg1"/>
                </a:solidFill>
                <a:effectLst/>
                <a:uLnTx/>
                <a:uFillTx/>
                <a:latin typeface="Segoe UI Light"/>
                <a:ea typeface="Segoe UI" pitchFamily="34" charset="0"/>
                <a:cs typeface="Segoe UI" pitchFamily="34" charset="0"/>
              </a:endParaRPr>
            </a:p>
          </p:txBody>
        </p:sp>
        <p:sp>
          <p:nvSpPr>
            <p:cNvPr id="22" name="TextBox 21"/>
            <p:cNvSpPr txBox="1">
              <a:spLocks noChangeAspect="1"/>
            </p:cNvSpPr>
            <p:nvPr/>
          </p:nvSpPr>
          <p:spPr>
            <a:xfrm>
              <a:off x="2592044" y="3301102"/>
              <a:ext cx="1295995" cy="523220"/>
            </a:xfrm>
            <a:prstGeom prst="rect">
              <a:avLst/>
            </a:prstGeom>
            <a:noFill/>
          </p:spPr>
          <p:txBody>
            <a:bodyPr wrap="square" rtlCol="0">
              <a:spAutoFit/>
            </a:bodyPr>
            <a:lstStyle/>
            <a:p>
              <a:pPr marL="0" marR="0" lvl="0" indent="0" algn="ctr"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Database advisor</a:t>
              </a:r>
            </a:p>
          </p:txBody>
        </p:sp>
      </p:grpSp>
      <p:cxnSp>
        <p:nvCxnSpPr>
          <p:cNvPr id="31" name="Straight Connector 30"/>
          <p:cNvCxnSpPr/>
          <p:nvPr/>
        </p:nvCxnSpPr>
        <p:spPr>
          <a:xfrm>
            <a:off x="2539450" y="3335383"/>
            <a:ext cx="836023" cy="0"/>
          </a:xfrm>
          <a:prstGeom prst="line">
            <a:avLst/>
          </a:prstGeom>
          <a:ln w="9525">
            <a:solidFill>
              <a:schemeClr val="bg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4" name="Bent Arrow 33"/>
          <p:cNvSpPr/>
          <p:nvPr/>
        </p:nvSpPr>
        <p:spPr bwMode="auto">
          <a:xfrm>
            <a:off x="3791951" y="2571352"/>
            <a:ext cx="1160327" cy="324597"/>
          </a:xfrm>
          <a:prstGeom prst="bentArrow">
            <a:avLst>
              <a:gd name="adj1" fmla="val 44634"/>
              <a:gd name="adj2" fmla="val 45122"/>
              <a:gd name="adj3" fmla="val 45121"/>
              <a:gd name="adj4" fmla="val 63496"/>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5" name="Bent Arrow 34"/>
          <p:cNvSpPr/>
          <p:nvPr/>
        </p:nvSpPr>
        <p:spPr bwMode="auto">
          <a:xfrm rot="10800000">
            <a:off x="4306980" y="2994658"/>
            <a:ext cx="1055050" cy="530615"/>
          </a:xfrm>
          <a:prstGeom prst="bentArrow">
            <a:avLst>
              <a:gd name="adj1" fmla="val 25000"/>
              <a:gd name="adj2" fmla="val 25000"/>
              <a:gd name="adj3" fmla="val 25000"/>
              <a:gd name="adj4" fmla="val 63496"/>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5" name="Freeform 24"/>
          <p:cNvSpPr/>
          <p:nvPr/>
        </p:nvSpPr>
        <p:spPr bwMode="auto">
          <a:xfrm>
            <a:off x="2034757" y="2834533"/>
            <a:ext cx="538566" cy="690740"/>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1400" b="0" i="0" u="none" strike="noStrike" kern="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8" name="TextBox 17"/>
          <p:cNvSpPr txBox="1"/>
          <p:nvPr/>
        </p:nvSpPr>
        <p:spPr>
          <a:xfrm>
            <a:off x="975015" y="5617134"/>
            <a:ext cx="1536867" cy="677290"/>
          </a:xfrm>
          <a:prstGeom prst="rect">
            <a:avLst/>
          </a:prstGeom>
          <a:noFill/>
        </p:spPr>
        <p:txBody>
          <a:bodyPr wrap="none" lIns="179183" tIns="143346" rIns="179183" bIns="143346"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kumimoji="0" lang="en-US" sz="1400" b="0" i="0" u="none" strike="noStrike" kern="0" cap="none" spc="0" normalizeH="0" baseline="0" noProof="0" dirty="0">
                <a:ln>
                  <a:noFill/>
                </a:ln>
                <a:solidFill>
                  <a:srgbClr val="00BCF2"/>
                </a:solidFill>
                <a:effectLst/>
                <a:uLnTx/>
                <a:uFillTx/>
              </a:rPr>
              <a:t>Developer</a:t>
            </a:r>
            <a:br>
              <a:rPr kumimoji="0" lang="en-US" sz="1400" b="0" i="0" u="none" strike="noStrike" kern="0" cap="none" spc="0" normalizeH="0" baseline="0" noProof="0" dirty="0">
                <a:ln>
                  <a:noFill/>
                </a:ln>
                <a:solidFill>
                  <a:srgbClr val="00BCF2"/>
                </a:solidFill>
                <a:effectLst/>
                <a:uLnTx/>
                <a:uFillTx/>
              </a:rPr>
            </a:br>
            <a:r>
              <a:rPr kumimoji="0" lang="en-US" sz="1400" b="0" i="0" u="none" strike="noStrike" kern="0" cap="none" spc="0" normalizeH="0" baseline="0" noProof="0" dirty="0">
                <a:ln>
                  <a:noFill/>
                </a:ln>
                <a:solidFill>
                  <a:srgbClr val="00BCF2"/>
                </a:solidFill>
                <a:effectLst/>
                <a:uLnTx/>
                <a:uFillTx/>
              </a:rPr>
              <a:t>no</a:t>
            </a:r>
            <a:r>
              <a:rPr kumimoji="0" lang="en-US" sz="1400" b="0" i="0" u="none" strike="noStrike" kern="0" cap="none" spc="0" normalizeH="0" noProof="0" dirty="0">
                <a:ln>
                  <a:noFill/>
                </a:ln>
                <a:solidFill>
                  <a:srgbClr val="00BCF2"/>
                </a:solidFill>
                <a:effectLst/>
                <a:uLnTx/>
                <a:uFillTx/>
              </a:rPr>
              <a:t> admin skills</a:t>
            </a:r>
            <a:endParaRPr kumimoji="0" lang="en-US" sz="1000" b="0" i="0" u="none" strike="noStrike" kern="0" cap="none" spc="0" normalizeH="0" baseline="0" noProof="0" dirty="0">
              <a:ln>
                <a:noFill/>
              </a:ln>
              <a:solidFill>
                <a:srgbClr val="00BCF2"/>
              </a:solidFill>
              <a:effectLst/>
              <a:uLnTx/>
              <a:uFillTx/>
            </a:endParaRPr>
          </a:p>
        </p:txBody>
      </p:sp>
      <p:sp>
        <p:nvSpPr>
          <p:cNvPr id="24" name="Freeform 23"/>
          <p:cNvSpPr/>
          <p:nvPr/>
        </p:nvSpPr>
        <p:spPr>
          <a:xfrm flipH="1">
            <a:off x="1370684" y="4711766"/>
            <a:ext cx="916514" cy="936779"/>
          </a:xfrm>
          <a:custGeom>
            <a:avLst/>
            <a:gdLst>
              <a:gd name="connsiteX0" fmla="*/ 144221 w 472986"/>
              <a:gd name="connsiteY0" fmla="*/ 268455 h 483444"/>
              <a:gd name="connsiteX1" fmla="*/ 161694 w 472986"/>
              <a:gd name="connsiteY1" fmla="*/ 269401 h 483444"/>
              <a:gd name="connsiteX2" fmla="*/ 174754 w 472986"/>
              <a:gd name="connsiteY2" fmla="*/ 283795 h 483444"/>
              <a:gd name="connsiteX3" fmla="*/ 198023 w 472986"/>
              <a:gd name="connsiteY3" fmla="*/ 339751 h 483444"/>
              <a:gd name="connsiteX4" fmla="*/ 199021 w 472986"/>
              <a:gd name="connsiteY4" fmla="*/ 359161 h 483444"/>
              <a:gd name="connsiteX5" fmla="*/ 191717 w 472986"/>
              <a:gd name="connsiteY5" fmla="*/ 367346 h 483444"/>
              <a:gd name="connsiteX6" fmla="*/ 159325 w 472986"/>
              <a:gd name="connsiteY6" fmla="*/ 289450 h 483444"/>
              <a:gd name="connsiteX7" fmla="*/ 150069 w 472986"/>
              <a:gd name="connsiteY7" fmla="*/ 284801 h 483444"/>
              <a:gd name="connsiteX8" fmla="*/ 20397 w 472986"/>
              <a:gd name="connsiteY8" fmla="*/ 338725 h 483444"/>
              <a:gd name="connsiteX9" fmla="*/ 17167 w 472986"/>
              <a:gd name="connsiteY9" fmla="*/ 348566 h 483444"/>
              <a:gd name="connsiteX10" fmla="*/ 49560 w 472986"/>
              <a:gd name="connsiteY10" fmla="*/ 426462 h 483444"/>
              <a:gd name="connsiteX11" fmla="*/ 38607 w 472986"/>
              <a:gd name="connsiteY11" fmla="*/ 425869 h 483444"/>
              <a:gd name="connsiteX12" fmla="*/ 25547 w 472986"/>
              <a:gd name="connsiteY12" fmla="*/ 411475 h 483444"/>
              <a:gd name="connsiteX13" fmla="*/ 2278 w 472986"/>
              <a:gd name="connsiteY13" fmla="*/ 355519 h 483444"/>
              <a:gd name="connsiteX14" fmla="*/ 12931 w 472986"/>
              <a:gd name="connsiteY14" fmla="*/ 323052 h 483444"/>
              <a:gd name="connsiteX15" fmla="*/ 351362 w 472986"/>
              <a:gd name="connsiteY15" fmla="*/ 210067 h 483444"/>
              <a:gd name="connsiteX16" fmla="*/ 386407 w 472986"/>
              <a:gd name="connsiteY16" fmla="*/ 214412 h 483444"/>
              <a:gd name="connsiteX17" fmla="*/ 472986 w 472986"/>
              <a:gd name="connsiteY17" fmla="*/ 464850 h 483444"/>
              <a:gd name="connsiteX18" fmla="*/ 319585 w 472986"/>
              <a:gd name="connsiteY18" fmla="*/ 471823 h 483444"/>
              <a:gd name="connsiteX19" fmla="*/ 368395 w 472986"/>
              <a:gd name="connsiteY19" fmla="*/ 355610 h 483444"/>
              <a:gd name="connsiteX20" fmla="*/ 342828 w 472986"/>
              <a:gd name="connsiteY20" fmla="*/ 348637 h 483444"/>
              <a:gd name="connsiteX21" fmla="*/ 284721 w 472986"/>
              <a:gd name="connsiteY21" fmla="*/ 478796 h 483444"/>
              <a:gd name="connsiteX22" fmla="*/ 84835 w 472986"/>
              <a:gd name="connsiteY22" fmla="*/ 483444 h 483444"/>
              <a:gd name="connsiteX23" fmla="*/ 89484 w 472986"/>
              <a:gd name="connsiteY23" fmla="*/ 406744 h 483444"/>
              <a:gd name="connsiteX24" fmla="*/ 212670 w 472986"/>
              <a:gd name="connsiteY24" fmla="*/ 395122 h 483444"/>
              <a:gd name="connsiteX25" fmla="*/ 254506 w 472986"/>
              <a:gd name="connsiteY25" fmla="*/ 264964 h 483444"/>
              <a:gd name="connsiteX26" fmla="*/ 351362 w 472986"/>
              <a:gd name="connsiteY26" fmla="*/ 210067 h 483444"/>
              <a:gd name="connsiteX27" fmla="*/ 287045 w 472986"/>
              <a:gd name="connsiteY27" fmla="*/ 0 h 483444"/>
              <a:gd name="connsiteX28" fmla="*/ 386988 w 472986"/>
              <a:gd name="connsiteY28" fmla="*/ 99943 h 483444"/>
              <a:gd name="connsiteX29" fmla="*/ 287045 w 472986"/>
              <a:gd name="connsiteY29" fmla="*/ 199886 h 483444"/>
              <a:gd name="connsiteX30" fmla="*/ 187102 w 472986"/>
              <a:gd name="connsiteY30" fmla="*/ 99943 h 483444"/>
              <a:gd name="connsiteX31" fmla="*/ 287045 w 472986"/>
              <a:gd name="connsiteY31" fmla="*/ 0 h 4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72986" h="483444">
                <a:moveTo>
                  <a:pt x="144221" y="268455"/>
                </a:moveTo>
                <a:cubicBezTo>
                  <a:pt x="149908" y="266090"/>
                  <a:pt x="156169" y="266625"/>
                  <a:pt x="161694" y="269401"/>
                </a:cubicBezTo>
                <a:cubicBezTo>
                  <a:pt x="167219" y="272177"/>
                  <a:pt x="172009" y="277194"/>
                  <a:pt x="174754" y="283795"/>
                </a:cubicBezTo>
                <a:lnTo>
                  <a:pt x="198023" y="339751"/>
                </a:lnTo>
                <a:cubicBezTo>
                  <a:pt x="200768" y="346351"/>
                  <a:pt x="200949" y="353286"/>
                  <a:pt x="199021" y="359161"/>
                </a:cubicBezTo>
                <a:lnTo>
                  <a:pt x="191717" y="367346"/>
                </a:lnTo>
                <a:lnTo>
                  <a:pt x="159325" y="289450"/>
                </a:lnTo>
                <a:cubicBezTo>
                  <a:pt x="157661" y="285449"/>
                  <a:pt x="153516" y="283367"/>
                  <a:pt x="150069" y="284801"/>
                </a:cubicBezTo>
                <a:lnTo>
                  <a:pt x="20397" y="338725"/>
                </a:lnTo>
                <a:cubicBezTo>
                  <a:pt x="16949" y="340158"/>
                  <a:pt x="15503" y="344565"/>
                  <a:pt x="17167" y="348566"/>
                </a:cubicBezTo>
                <a:lnTo>
                  <a:pt x="49560" y="426462"/>
                </a:lnTo>
                <a:lnTo>
                  <a:pt x="38607" y="425869"/>
                </a:lnTo>
                <a:cubicBezTo>
                  <a:pt x="33082" y="423092"/>
                  <a:pt x="28292" y="418076"/>
                  <a:pt x="25547" y="411475"/>
                </a:cubicBezTo>
                <a:lnTo>
                  <a:pt x="2278" y="355519"/>
                </a:lnTo>
                <a:cubicBezTo>
                  <a:pt x="-3212" y="342318"/>
                  <a:pt x="1558" y="327782"/>
                  <a:pt x="12931" y="323052"/>
                </a:cubicBezTo>
                <a:close/>
                <a:moveTo>
                  <a:pt x="351362" y="210067"/>
                </a:moveTo>
                <a:cubicBezTo>
                  <a:pt x="363286" y="210133"/>
                  <a:pt x="375125" y="211749"/>
                  <a:pt x="386407" y="214412"/>
                </a:cubicBezTo>
                <a:cubicBezTo>
                  <a:pt x="443739" y="245982"/>
                  <a:pt x="465239" y="262736"/>
                  <a:pt x="472986" y="464850"/>
                </a:cubicBezTo>
                <a:cubicBezTo>
                  <a:pt x="416623" y="468918"/>
                  <a:pt x="370719" y="469499"/>
                  <a:pt x="319585" y="471823"/>
                </a:cubicBezTo>
                <a:cubicBezTo>
                  <a:pt x="327139" y="445287"/>
                  <a:pt x="350382" y="394348"/>
                  <a:pt x="368395" y="355610"/>
                </a:cubicBezTo>
                <a:lnTo>
                  <a:pt x="342828" y="348637"/>
                </a:lnTo>
                <a:lnTo>
                  <a:pt x="284721" y="478796"/>
                </a:lnTo>
                <a:lnTo>
                  <a:pt x="84835" y="483444"/>
                </a:lnTo>
                <a:cubicBezTo>
                  <a:pt x="68372" y="474728"/>
                  <a:pt x="49004" y="431149"/>
                  <a:pt x="89484" y="406744"/>
                </a:cubicBezTo>
                <a:lnTo>
                  <a:pt x="212670" y="395122"/>
                </a:lnTo>
                <a:lnTo>
                  <a:pt x="254506" y="264964"/>
                </a:lnTo>
                <a:cubicBezTo>
                  <a:pt x="279056" y="223636"/>
                  <a:pt x="315590" y="209872"/>
                  <a:pt x="351362" y="210067"/>
                </a:cubicBezTo>
                <a:close/>
                <a:moveTo>
                  <a:pt x="287045" y="0"/>
                </a:moveTo>
                <a:cubicBezTo>
                  <a:pt x="342242" y="0"/>
                  <a:pt x="386988" y="44746"/>
                  <a:pt x="386988" y="99943"/>
                </a:cubicBezTo>
                <a:cubicBezTo>
                  <a:pt x="386988" y="155140"/>
                  <a:pt x="342242" y="199886"/>
                  <a:pt x="287045" y="199886"/>
                </a:cubicBezTo>
                <a:cubicBezTo>
                  <a:pt x="231848" y="199886"/>
                  <a:pt x="187102" y="155140"/>
                  <a:pt x="187102" y="99943"/>
                </a:cubicBezTo>
                <a:cubicBezTo>
                  <a:pt x="187102" y="44746"/>
                  <a:pt x="231848" y="0"/>
                  <a:pt x="287045" y="0"/>
                </a:cubicBezTo>
                <a:close/>
              </a:path>
            </a:pathLst>
          </a:cu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32239" eaLnBrk="1" fontAlgn="auto" latinLnBrk="0" hangingPunct="1">
              <a:lnSpc>
                <a:spcPct val="100000"/>
              </a:lnSpc>
              <a:spcBef>
                <a:spcPts val="0"/>
              </a:spcBef>
              <a:spcAft>
                <a:spcPts val="0"/>
              </a:spcAft>
              <a:buClrTx/>
              <a:buSzTx/>
              <a:buFontTx/>
              <a:buNone/>
              <a:tabLst/>
              <a:defRPr/>
            </a:pPr>
            <a:endParaRPr kumimoji="0" lang="en-IN" sz="1836" b="0" i="0" u="none" strike="noStrike" kern="0" cap="none" spc="0" normalizeH="0" baseline="0" noProof="0">
              <a:ln>
                <a:noFill/>
              </a:ln>
              <a:solidFill>
                <a:prstClr val="white"/>
              </a:solidFill>
              <a:effectLst/>
              <a:uLnTx/>
              <a:uFillTx/>
            </a:endParaRPr>
          </a:p>
        </p:txBody>
      </p:sp>
      <p:sp>
        <p:nvSpPr>
          <p:cNvPr id="26" name="TextBox 25"/>
          <p:cNvSpPr txBox="1"/>
          <p:nvPr/>
        </p:nvSpPr>
        <p:spPr>
          <a:xfrm>
            <a:off x="4710692" y="5617134"/>
            <a:ext cx="1639460" cy="677290"/>
          </a:xfrm>
          <a:prstGeom prst="rect">
            <a:avLst/>
          </a:prstGeom>
          <a:noFill/>
        </p:spPr>
        <p:txBody>
          <a:bodyPr wrap="none" lIns="179183" tIns="143346" rIns="179183" bIns="143346"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lang="en-US" sz="1400" kern="0" dirty="0">
                <a:solidFill>
                  <a:srgbClr val="0078D7"/>
                </a:solidFill>
              </a:rPr>
              <a:t>DBA of</a:t>
            </a:r>
            <a:br>
              <a:rPr lang="en-US" sz="1400" kern="0" dirty="0">
                <a:solidFill>
                  <a:srgbClr val="0078D7"/>
                </a:solidFill>
              </a:rPr>
            </a:br>
            <a:r>
              <a:rPr lang="en-US" sz="1400" kern="0" dirty="0">
                <a:solidFill>
                  <a:srgbClr val="0078D7"/>
                </a:solidFill>
              </a:rPr>
              <a:t>many databases</a:t>
            </a:r>
          </a:p>
        </p:txBody>
      </p:sp>
      <p:sp>
        <p:nvSpPr>
          <p:cNvPr id="27" name="Freeform 26"/>
          <p:cNvSpPr/>
          <p:nvPr/>
        </p:nvSpPr>
        <p:spPr>
          <a:xfrm>
            <a:off x="4997290" y="4711766"/>
            <a:ext cx="916514" cy="936779"/>
          </a:xfrm>
          <a:custGeom>
            <a:avLst/>
            <a:gdLst>
              <a:gd name="connsiteX0" fmla="*/ 144221 w 472986"/>
              <a:gd name="connsiteY0" fmla="*/ 268455 h 483444"/>
              <a:gd name="connsiteX1" fmla="*/ 161694 w 472986"/>
              <a:gd name="connsiteY1" fmla="*/ 269401 h 483444"/>
              <a:gd name="connsiteX2" fmla="*/ 174754 w 472986"/>
              <a:gd name="connsiteY2" fmla="*/ 283795 h 483444"/>
              <a:gd name="connsiteX3" fmla="*/ 198023 w 472986"/>
              <a:gd name="connsiteY3" fmla="*/ 339751 h 483444"/>
              <a:gd name="connsiteX4" fmla="*/ 199021 w 472986"/>
              <a:gd name="connsiteY4" fmla="*/ 359161 h 483444"/>
              <a:gd name="connsiteX5" fmla="*/ 191717 w 472986"/>
              <a:gd name="connsiteY5" fmla="*/ 367346 h 483444"/>
              <a:gd name="connsiteX6" fmla="*/ 159325 w 472986"/>
              <a:gd name="connsiteY6" fmla="*/ 289450 h 483444"/>
              <a:gd name="connsiteX7" fmla="*/ 150069 w 472986"/>
              <a:gd name="connsiteY7" fmla="*/ 284801 h 483444"/>
              <a:gd name="connsiteX8" fmla="*/ 20397 w 472986"/>
              <a:gd name="connsiteY8" fmla="*/ 338725 h 483444"/>
              <a:gd name="connsiteX9" fmla="*/ 17167 w 472986"/>
              <a:gd name="connsiteY9" fmla="*/ 348566 h 483444"/>
              <a:gd name="connsiteX10" fmla="*/ 49560 w 472986"/>
              <a:gd name="connsiteY10" fmla="*/ 426462 h 483444"/>
              <a:gd name="connsiteX11" fmla="*/ 38607 w 472986"/>
              <a:gd name="connsiteY11" fmla="*/ 425869 h 483444"/>
              <a:gd name="connsiteX12" fmla="*/ 25547 w 472986"/>
              <a:gd name="connsiteY12" fmla="*/ 411475 h 483444"/>
              <a:gd name="connsiteX13" fmla="*/ 2278 w 472986"/>
              <a:gd name="connsiteY13" fmla="*/ 355519 h 483444"/>
              <a:gd name="connsiteX14" fmla="*/ 12931 w 472986"/>
              <a:gd name="connsiteY14" fmla="*/ 323052 h 483444"/>
              <a:gd name="connsiteX15" fmla="*/ 351362 w 472986"/>
              <a:gd name="connsiteY15" fmla="*/ 210067 h 483444"/>
              <a:gd name="connsiteX16" fmla="*/ 386407 w 472986"/>
              <a:gd name="connsiteY16" fmla="*/ 214412 h 483444"/>
              <a:gd name="connsiteX17" fmla="*/ 472986 w 472986"/>
              <a:gd name="connsiteY17" fmla="*/ 464850 h 483444"/>
              <a:gd name="connsiteX18" fmla="*/ 319585 w 472986"/>
              <a:gd name="connsiteY18" fmla="*/ 471823 h 483444"/>
              <a:gd name="connsiteX19" fmla="*/ 368395 w 472986"/>
              <a:gd name="connsiteY19" fmla="*/ 355610 h 483444"/>
              <a:gd name="connsiteX20" fmla="*/ 342828 w 472986"/>
              <a:gd name="connsiteY20" fmla="*/ 348637 h 483444"/>
              <a:gd name="connsiteX21" fmla="*/ 284721 w 472986"/>
              <a:gd name="connsiteY21" fmla="*/ 478796 h 483444"/>
              <a:gd name="connsiteX22" fmla="*/ 84835 w 472986"/>
              <a:gd name="connsiteY22" fmla="*/ 483444 h 483444"/>
              <a:gd name="connsiteX23" fmla="*/ 89484 w 472986"/>
              <a:gd name="connsiteY23" fmla="*/ 406744 h 483444"/>
              <a:gd name="connsiteX24" fmla="*/ 212670 w 472986"/>
              <a:gd name="connsiteY24" fmla="*/ 395122 h 483444"/>
              <a:gd name="connsiteX25" fmla="*/ 254506 w 472986"/>
              <a:gd name="connsiteY25" fmla="*/ 264964 h 483444"/>
              <a:gd name="connsiteX26" fmla="*/ 351362 w 472986"/>
              <a:gd name="connsiteY26" fmla="*/ 210067 h 483444"/>
              <a:gd name="connsiteX27" fmla="*/ 287045 w 472986"/>
              <a:gd name="connsiteY27" fmla="*/ 0 h 483444"/>
              <a:gd name="connsiteX28" fmla="*/ 386988 w 472986"/>
              <a:gd name="connsiteY28" fmla="*/ 99943 h 483444"/>
              <a:gd name="connsiteX29" fmla="*/ 287045 w 472986"/>
              <a:gd name="connsiteY29" fmla="*/ 199886 h 483444"/>
              <a:gd name="connsiteX30" fmla="*/ 187102 w 472986"/>
              <a:gd name="connsiteY30" fmla="*/ 99943 h 483444"/>
              <a:gd name="connsiteX31" fmla="*/ 287045 w 472986"/>
              <a:gd name="connsiteY31" fmla="*/ 0 h 4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72986" h="483444">
                <a:moveTo>
                  <a:pt x="144221" y="268455"/>
                </a:moveTo>
                <a:cubicBezTo>
                  <a:pt x="149908" y="266090"/>
                  <a:pt x="156169" y="266625"/>
                  <a:pt x="161694" y="269401"/>
                </a:cubicBezTo>
                <a:cubicBezTo>
                  <a:pt x="167219" y="272177"/>
                  <a:pt x="172009" y="277194"/>
                  <a:pt x="174754" y="283795"/>
                </a:cubicBezTo>
                <a:lnTo>
                  <a:pt x="198023" y="339751"/>
                </a:lnTo>
                <a:cubicBezTo>
                  <a:pt x="200768" y="346351"/>
                  <a:pt x="200949" y="353286"/>
                  <a:pt x="199021" y="359161"/>
                </a:cubicBezTo>
                <a:lnTo>
                  <a:pt x="191717" y="367346"/>
                </a:lnTo>
                <a:lnTo>
                  <a:pt x="159325" y="289450"/>
                </a:lnTo>
                <a:cubicBezTo>
                  <a:pt x="157661" y="285449"/>
                  <a:pt x="153516" y="283367"/>
                  <a:pt x="150069" y="284801"/>
                </a:cubicBezTo>
                <a:lnTo>
                  <a:pt x="20397" y="338725"/>
                </a:lnTo>
                <a:cubicBezTo>
                  <a:pt x="16949" y="340158"/>
                  <a:pt x="15503" y="344565"/>
                  <a:pt x="17167" y="348566"/>
                </a:cubicBezTo>
                <a:lnTo>
                  <a:pt x="49560" y="426462"/>
                </a:lnTo>
                <a:lnTo>
                  <a:pt x="38607" y="425869"/>
                </a:lnTo>
                <a:cubicBezTo>
                  <a:pt x="33082" y="423092"/>
                  <a:pt x="28292" y="418076"/>
                  <a:pt x="25547" y="411475"/>
                </a:cubicBezTo>
                <a:lnTo>
                  <a:pt x="2278" y="355519"/>
                </a:lnTo>
                <a:cubicBezTo>
                  <a:pt x="-3212" y="342318"/>
                  <a:pt x="1558" y="327782"/>
                  <a:pt x="12931" y="323052"/>
                </a:cubicBezTo>
                <a:close/>
                <a:moveTo>
                  <a:pt x="351362" y="210067"/>
                </a:moveTo>
                <a:cubicBezTo>
                  <a:pt x="363286" y="210133"/>
                  <a:pt x="375125" y="211749"/>
                  <a:pt x="386407" y="214412"/>
                </a:cubicBezTo>
                <a:cubicBezTo>
                  <a:pt x="443739" y="245982"/>
                  <a:pt x="465239" y="262736"/>
                  <a:pt x="472986" y="464850"/>
                </a:cubicBezTo>
                <a:cubicBezTo>
                  <a:pt x="416623" y="468918"/>
                  <a:pt x="370719" y="469499"/>
                  <a:pt x="319585" y="471823"/>
                </a:cubicBezTo>
                <a:cubicBezTo>
                  <a:pt x="327139" y="445287"/>
                  <a:pt x="350382" y="394348"/>
                  <a:pt x="368395" y="355610"/>
                </a:cubicBezTo>
                <a:lnTo>
                  <a:pt x="342828" y="348637"/>
                </a:lnTo>
                <a:lnTo>
                  <a:pt x="284721" y="478796"/>
                </a:lnTo>
                <a:lnTo>
                  <a:pt x="84835" y="483444"/>
                </a:lnTo>
                <a:cubicBezTo>
                  <a:pt x="68372" y="474728"/>
                  <a:pt x="49004" y="431149"/>
                  <a:pt x="89484" y="406744"/>
                </a:cubicBezTo>
                <a:lnTo>
                  <a:pt x="212670" y="395122"/>
                </a:lnTo>
                <a:lnTo>
                  <a:pt x="254506" y="264964"/>
                </a:lnTo>
                <a:cubicBezTo>
                  <a:pt x="279056" y="223636"/>
                  <a:pt x="315590" y="209872"/>
                  <a:pt x="351362" y="210067"/>
                </a:cubicBezTo>
                <a:close/>
                <a:moveTo>
                  <a:pt x="287045" y="0"/>
                </a:moveTo>
                <a:cubicBezTo>
                  <a:pt x="342242" y="0"/>
                  <a:pt x="386988" y="44746"/>
                  <a:pt x="386988" y="99943"/>
                </a:cubicBezTo>
                <a:cubicBezTo>
                  <a:pt x="386988" y="155140"/>
                  <a:pt x="342242" y="199886"/>
                  <a:pt x="287045" y="199886"/>
                </a:cubicBezTo>
                <a:cubicBezTo>
                  <a:pt x="231848" y="199886"/>
                  <a:pt x="187102" y="155140"/>
                  <a:pt x="187102" y="99943"/>
                </a:cubicBezTo>
                <a:cubicBezTo>
                  <a:pt x="187102" y="44746"/>
                  <a:pt x="231848" y="0"/>
                  <a:pt x="2870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32239" eaLnBrk="1" fontAlgn="auto" latinLnBrk="0" hangingPunct="1">
              <a:lnSpc>
                <a:spcPct val="100000"/>
              </a:lnSpc>
              <a:spcBef>
                <a:spcPts val="0"/>
              </a:spcBef>
              <a:spcAft>
                <a:spcPts val="0"/>
              </a:spcAft>
              <a:buClrTx/>
              <a:buSzTx/>
              <a:buFontTx/>
              <a:buNone/>
              <a:tabLst/>
              <a:defRPr/>
            </a:pPr>
            <a:endParaRPr kumimoji="0" lang="en-IN" sz="1836" b="0" i="0" u="none" strike="noStrike" kern="0" cap="none" spc="0" normalizeH="0" baseline="0" noProof="0">
              <a:ln>
                <a:noFill/>
              </a:ln>
              <a:solidFill>
                <a:prstClr val="white"/>
              </a:solidFill>
              <a:effectLst/>
              <a:uLnTx/>
              <a:uFillTx/>
            </a:endParaRPr>
          </a:p>
        </p:txBody>
      </p:sp>
      <p:sp>
        <p:nvSpPr>
          <p:cNvPr id="3" name="Oval Callout 2"/>
          <p:cNvSpPr/>
          <p:nvPr/>
        </p:nvSpPr>
        <p:spPr bwMode="auto">
          <a:xfrm>
            <a:off x="2511882" y="4246865"/>
            <a:ext cx="1557979" cy="905368"/>
          </a:xfrm>
          <a:prstGeom prst="wedgeEllipseCallout">
            <a:avLst>
              <a:gd name="adj1" fmla="val -68899"/>
              <a:gd name="adj2" fmla="val 40733"/>
            </a:avLst>
          </a:prstGeom>
          <a:solidFill>
            <a:schemeClr val="tx2"/>
          </a:solidFill>
          <a:ln w="190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b="1" dirty="0">
                <a:solidFill>
                  <a:schemeClr val="bg1"/>
                </a:solidFill>
              </a:rPr>
              <a:t>“My app gets auto-tuned”</a:t>
            </a:r>
          </a:p>
        </p:txBody>
      </p:sp>
      <p:sp>
        <p:nvSpPr>
          <p:cNvPr id="30" name="Oval Callout 29"/>
          <p:cNvSpPr/>
          <p:nvPr/>
        </p:nvSpPr>
        <p:spPr bwMode="auto">
          <a:xfrm>
            <a:off x="3052336" y="5187179"/>
            <a:ext cx="1557979" cy="905368"/>
          </a:xfrm>
          <a:prstGeom prst="wedgeEllipseCallout">
            <a:avLst>
              <a:gd name="adj1" fmla="val 83332"/>
              <a:gd name="adj2" fmla="val -64473"/>
            </a:avLst>
          </a:prstGeom>
          <a:solidFill>
            <a:srgbClr val="00BCF2"/>
          </a:solidFill>
          <a:ln w="190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b="1" dirty="0">
                <a:solidFill>
                  <a:schemeClr val="bg1"/>
                </a:solidFill>
              </a:rPr>
              <a:t>“I can do more in less time”</a:t>
            </a:r>
          </a:p>
        </p:txBody>
      </p:sp>
    </p:spTree>
    <p:extLst>
      <p:ext uri="{BB962C8B-B14F-4D97-AF65-F5344CB8AC3E}">
        <p14:creationId xmlns:p14="http://schemas.microsoft.com/office/powerpoint/2010/main" val="287164594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Scale on the fly</a:t>
            </a:r>
            <a:br>
              <a:rPr lang="en-US" sz="5400" dirty="0">
                <a:latin typeface="Segoe UI Light" panose="020B0502040204020203" pitchFamily="34" charset="0"/>
                <a:cs typeface="Segoe UI Light" panose="020B0502040204020203" pitchFamily="34" charset="0"/>
              </a:rPr>
            </a:br>
            <a:r>
              <a:rPr lang="en-US" sz="4000" dirty="0">
                <a:solidFill>
                  <a:srgbClr val="0078D7"/>
                </a:solidFill>
                <a:latin typeface="Segoe UI Light" panose="020B0502040204020203" pitchFamily="34" charset="0"/>
                <a:cs typeface="Segoe UI Light" panose="020B0502040204020203" pitchFamily="34" charset="0"/>
              </a:rPr>
              <a:t>With no app downtime</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297" name="Text Placeholder 3"/>
          <p:cNvSpPr>
            <a:spLocks noGrp="1"/>
          </p:cNvSpPr>
          <p:nvPr>
            <p:ph type="body" sz="quarter" idx="4294967295"/>
          </p:nvPr>
        </p:nvSpPr>
        <p:spPr>
          <a:xfrm>
            <a:off x="407704" y="2107418"/>
            <a:ext cx="6281738" cy="1668463"/>
          </a:xfrm>
          <a:prstGeom prst="rect">
            <a:avLst/>
          </a:prstGeom>
        </p:spPr>
        <p:txBody>
          <a:bodyPr>
            <a:normAutofit/>
          </a:bodyPr>
          <a:lstStyle/>
          <a:p>
            <a:pPr marL="274320" indent="-274320">
              <a:spcBef>
                <a:spcPts val="1200"/>
              </a:spcBef>
              <a:buClr>
                <a:srgbClr val="92D050"/>
              </a:buClr>
            </a:pPr>
            <a:r>
              <a:rPr lang="en-US" sz="2000" dirty="0">
                <a:solidFill>
                  <a:schemeClr val="tx2"/>
                </a:solidFill>
              </a:rPr>
              <a:t>Scale up with one click</a:t>
            </a:r>
          </a:p>
          <a:p>
            <a:pPr marL="274320" indent="-274320">
              <a:spcBef>
                <a:spcPts val="1200"/>
              </a:spcBef>
              <a:buClr>
                <a:srgbClr val="92D050"/>
              </a:buClr>
            </a:pPr>
            <a:r>
              <a:rPr lang="en-US" sz="2000" dirty="0">
                <a:solidFill>
                  <a:schemeClr val="tx2"/>
                </a:solidFill>
              </a:rPr>
              <a:t>Accommodate growth and peak workloads</a:t>
            </a:r>
          </a:p>
          <a:p>
            <a:pPr marL="274320" indent="-274320">
              <a:spcBef>
                <a:spcPts val="1200"/>
              </a:spcBef>
              <a:buClr>
                <a:srgbClr val="92D050"/>
              </a:buClr>
            </a:pPr>
            <a:r>
              <a:rPr lang="en-US" sz="2000" dirty="0">
                <a:solidFill>
                  <a:schemeClr val="tx2"/>
                </a:solidFill>
              </a:rPr>
              <a:t>Pay for what you need, when you need it</a:t>
            </a:r>
          </a:p>
        </p:txBody>
      </p:sp>
      <p:graphicFrame>
        <p:nvGraphicFramePr>
          <p:cNvPr id="12" name="Table 11"/>
          <p:cNvGraphicFramePr>
            <a:graphicFrameLocks noGrp="1"/>
          </p:cNvGraphicFramePr>
          <p:nvPr>
            <p:extLst/>
          </p:nvPr>
        </p:nvGraphicFramePr>
        <p:xfrm>
          <a:off x="607846" y="5690993"/>
          <a:ext cx="10958678" cy="365760"/>
        </p:xfrm>
        <a:graphic>
          <a:graphicData uri="http://schemas.openxmlformats.org/drawingml/2006/table">
            <a:tbl>
              <a:tblPr>
                <a:tableStyleId>{5C22544A-7EE6-4342-B048-85BDC9FD1C3A}</a:tableStyleId>
              </a:tblPr>
              <a:tblGrid>
                <a:gridCol w="520663">
                  <a:extLst>
                    <a:ext uri="{9D8B030D-6E8A-4147-A177-3AD203B41FA5}">
                      <a16:colId xmlns:a16="http://schemas.microsoft.com/office/drawing/2014/main" val="20000"/>
                    </a:ext>
                  </a:extLst>
                </a:gridCol>
                <a:gridCol w="535626">
                  <a:extLst>
                    <a:ext uri="{9D8B030D-6E8A-4147-A177-3AD203B41FA5}">
                      <a16:colId xmlns:a16="http://schemas.microsoft.com/office/drawing/2014/main" val="2036244271"/>
                    </a:ext>
                  </a:extLst>
                </a:gridCol>
                <a:gridCol w="676228">
                  <a:extLst>
                    <a:ext uri="{9D8B030D-6E8A-4147-A177-3AD203B41FA5}">
                      <a16:colId xmlns:a16="http://schemas.microsoft.com/office/drawing/2014/main" val="20002"/>
                    </a:ext>
                  </a:extLst>
                </a:gridCol>
                <a:gridCol w="803440">
                  <a:extLst>
                    <a:ext uri="{9D8B030D-6E8A-4147-A177-3AD203B41FA5}">
                      <a16:colId xmlns:a16="http://schemas.microsoft.com/office/drawing/2014/main" val="20003"/>
                    </a:ext>
                  </a:extLst>
                </a:gridCol>
                <a:gridCol w="863696">
                  <a:extLst>
                    <a:ext uri="{9D8B030D-6E8A-4147-A177-3AD203B41FA5}">
                      <a16:colId xmlns:a16="http://schemas.microsoft.com/office/drawing/2014/main" val="20004"/>
                    </a:ext>
                  </a:extLst>
                </a:gridCol>
                <a:gridCol w="1044472">
                  <a:extLst>
                    <a:ext uri="{9D8B030D-6E8A-4147-A177-3AD203B41FA5}">
                      <a16:colId xmlns:a16="http://schemas.microsoft.com/office/drawing/2014/main" val="20005"/>
                    </a:ext>
                  </a:extLst>
                </a:gridCol>
                <a:gridCol w="1064557">
                  <a:extLst>
                    <a:ext uri="{9D8B030D-6E8A-4147-A177-3AD203B41FA5}">
                      <a16:colId xmlns:a16="http://schemas.microsoft.com/office/drawing/2014/main" val="67562925"/>
                    </a:ext>
                  </a:extLst>
                </a:gridCol>
                <a:gridCol w="1158292">
                  <a:extLst>
                    <a:ext uri="{9D8B030D-6E8A-4147-A177-3AD203B41FA5}">
                      <a16:colId xmlns:a16="http://schemas.microsoft.com/office/drawing/2014/main" val="2806863412"/>
                    </a:ext>
                  </a:extLst>
                </a:gridCol>
                <a:gridCol w="1439496">
                  <a:extLst>
                    <a:ext uri="{9D8B030D-6E8A-4147-A177-3AD203B41FA5}">
                      <a16:colId xmlns:a16="http://schemas.microsoft.com/office/drawing/2014/main" val="1475134852"/>
                    </a:ext>
                  </a:extLst>
                </a:gridCol>
                <a:gridCol w="1426104">
                  <a:extLst>
                    <a:ext uri="{9D8B030D-6E8A-4147-A177-3AD203B41FA5}">
                      <a16:colId xmlns:a16="http://schemas.microsoft.com/office/drawing/2014/main" val="2577098201"/>
                    </a:ext>
                  </a:extLst>
                </a:gridCol>
                <a:gridCol w="1426104">
                  <a:extLst>
                    <a:ext uri="{9D8B030D-6E8A-4147-A177-3AD203B41FA5}">
                      <a16:colId xmlns:a16="http://schemas.microsoft.com/office/drawing/2014/main" val="1479961647"/>
                    </a:ext>
                  </a:extLst>
                </a:gridCol>
              </a:tblGrid>
              <a:tr h="355295">
                <a:tc>
                  <a:txBody>
                    <a:bodyPr/>
                    <a:lstStyle/>
                    <a:p>
                      <a:pPr algn="ctr"/>
                      <a:r>
                        <a:rPr lang="en-US" b="0" dirty="0">
                          <a:solidFill>
                            <a:srgbClr val="FFFFFF"/>
                          </a:solidFill>
                          <a:latin typeface="Segoe Black" panose="020B0A02040504020203" pitchFamily="34" charset="0"/>
                        </a:rPr>
                        <a:t>5</a:t>
                      </a:r>
                    </a:p>
                  </a:txBody>
                  <a:tcPr anchor="ctr">
                    <a:lnL w="12700" cap="flat" cmpd="sng" algn="ctr">
                      <a:no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BBCBE"/>
                    </a:solidFill>
                  </a:tcPr>
                </a:tc>
                <a:tc>
                  <a:txBody>
                    <a:bodyPr/>
                    <a:lstStyle/>
                    <a:p>
                      <a:pPr algn="ctr"/>
                      <a:r>
                        <a:rPr lang="en-US" b="0" dirty="0">
                          <a:solidFill>
                            <a:srgbClr val="FFFFFF"/>
                          </a:solidFill>
                          <a:latin typeface="Segoe Black" panose="020B0A02040504020203" pitchFamily="34" charset="0"/>
                        </a:rPr>
                        <a:t>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20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125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dirty="0">
                          <a:solidFill>
                            <a:srgbClr val="FFFFFF"/>
                          </a:solidFill>
                          <a:latin typeface="Segoe Black" panose="020B0A02040504020203" pitchFamily="34" charset="0"/>
                        </a:rPr>
                        <a:t>250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dirty="0">
                          <a:solidFill>
                            <a:srgbClr val="FFFFFF"/>
                          </a:solidFill>
                          <a:latin typeface="Segoe Black" panose="020B0A02040504020203" pitchFamily="34" charset="0"/>
                        </a:rPr>
                        <a:t>500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dirty="0">
                          <a:solidFill>
                            <a:srgbClr val="FFFFFF"/>
                          </a:solidFill>
                          <a:latin typeface="Segoe Black" panose="020B0A02040504020203" pitchFamily="34" charset="0"/>
                        </a:rPr>
                        <a:t>1,000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tc>
                  <a:txBody>
                    <a:bodyPr/>
                    <a:lstStyle/>
                    <a:p>
                      <a:pPr algn="ctr"/>
                      <a:r>
                        <a:rPr lang="en-US" b="0" dirty="0">
                          <a:solidFill>
                            <a:srgbClr val="FFFFFF"/>
                          </a:solidFill>
                          <a:latin typeface="Segoe Black" panose="020B0A02040504020203" pitchFamily="34" charset="0"/>
                        </a:rPr>
                        <a:t>1,750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tc>
                  <a:txBody>
                    <a:bodyPr/>
                    <a:lstStyle/>
                    <a:p>
                      <a:pPr algn="ctr"/>
                      <a:r>
                        <a:rPr lang="en-US" b="0" dirty="0">
                          <a:solidFill>
                            <a:srgbClr val="FFFFFF"/>
                          </a:solidFill>
                          <a:latin typeface="Segoe Black" panose="020B0A02040504020203" pitchFamily="34" charset="0"/>
                        </a:rPr>
                        <a:t>4,000</a:t>
                      </a:r>
                    </a:p>
                  </a:txBody>
                  <a:tcPr anchor="ctr">
                    <a:lnL w="12700" cap="flat" cmpd="sng" algn="ctr">
                      <a:solidFill>
                        <a:srgbClr val="FFFFFF"/>
                      </a:solid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extLst>
                  <a:ext uri="{0D108BD9-81ED-4DB2-BD59-A6C34878D82A}">
                    <a16:rowId xmlns:a16="http://schemas.microsoft.com/office/drawing/2014/main" val="594647120"/>
                  </a:ext>
                </a:extLst>
              </a:tr>
            </a:tbl>
          </a:graphicData>
        </a:graphic>
      </p:graphicFrame>
      <p:grpSp>
        <p:nvGrpSpPr>
          <p:cNvPr id="13" name="Group 12"/>
          <p:cNvGrpSpPr/>
          <p:nvPr/>
        </p:nvGrpSpPr>
        <p:grpSpPr>
          <a:xfrm>
            <a:off x="5088256" y="5586557"/>
            <a:ext cx="992778" cy="689312"/>
            <a:chOff x="5485162" y="5752002"/>
            <a:chExt cx="693772" cy="944112"/>
          </a:xfrm>
        </p:grpSpPr>
        <p:sp>
          <p:nvSpPr>
            <p:cNvPr id="19" name="Rectangle 18"/>
            <p:cNvSpPr/>
            <p:nvPr/>
          </p:nvSpPr>
          <p:spPr bwMode="auto">
            <a:xfrm>
              <a:off x="5485162" y="6386228"/>
              <a:ext cx="693772" cy="30988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Freeform 19"/>
            <p:cNvSpPr/>
            <p:nvPr/>
          </p:nvSpPr>
          <p:spPr bwMode="auto">
            <a:xfrm>
              <a:off x="5485162" y="5752002"/>
              <a:ext cx="693772" cy="944112"/>
            </a:xfrm>
            <a:custGeom>
              <a:avLst/>
              <a:gdLst>
                <a:gd name="connsiteX0" fmla="*/ 303845 w 693772"/>
                <a:gd name="connsiteY0" fmla="*/ 0 h 1052514"/>
                <a:gd name="connsiteX1" fmla="*/ 389927 w 693772"/>
                <a:gd name="connsiteY1" fmla="*/ 0 h 1052514"/>
                <a:gd name="connsiteX2" fmla="*/ 693772 w 693772"/>
                <a:gd name="connsiteY2" fmla="*/ 526257 h 1052514"/>
                <a:gd name="connsiteX3" fmla="*/ 693772 w 693772"/>
                <a:gd name="connsiteY3" fmla="*/ 1052514 h 1052514"/>
                <a:gd name="connsiteX4" fmla="*/ 0 w 693772"/>
                <a:gd name="connsiteY4" fmla="*/ 1052514 h 1052514"/>
                <a:gd name="connsiteX5" fmla="*/ 0 w 693772"/>
                <a:gd name="connsiteY5" fmla="*/ 526257 h 1052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772" h="1052514">
                  <a:moveTo>
                    <a:pt x="303845" y="0"/>
                  </a:moveTo>
                  <a:lnTo>
                    <a:pt x="389927" y="0"/>
                  </a:lnTo>
                  <a:lnTo>
                    <a:pt x="693772" y="526257"/>
                  </a:lnTo>
                  <a:lnTo>
                    <a:pt x="693772" y="1052514"/>
                  </a:lnTo>
                  <a:lnTo>
                    <a:pt x="0" y="1052514"/>
                  </a:lnTo>
                  <a:lnTo>
                    <a:pt x="0" y="526257"/>
                  </a:lnTo>
                  <a:close/>
                </a:path>
              </a:pathLst>
            </a:custGeom>
            <a:noFill/>
            <a:ln w="57150">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21" name="Straight Arrow Connector 20"/>
            <p:cNvCxnSpPr/>
            <p:nvPr/>
          </p:nvCxnSpPr>
          <p:spPr>
            <a:xfrm>
              <a:off x="5553503" y="6560448"/>
              <a:ext cx="550097" cy="0"/>
            </a:xfrm>
            <a:prstGeom prst="straightConnector1">
              <a:avLst/>
            </a:prstGeom>
            <a:ln w="381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22" name="Rectangle 21"/>
          <p:cNvSpPr/>
          <p:nvPr/>
        </p:nvSpPr>
        <p:spPr>
          <a:xfrm>
            <a:off x="3867993" y="6061998"/>
            <a:ext cx="7752044" cy="258532"/>
          </a:xfrm>
          <a:prstGeom prst="rect">
            <a:avLst/>
          </a:prstGeom>
        </p:spPr>
        <p:txBody>
          <a:bodyPr wrap="square">
            <a:sp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dirty="0">
                <a:ln>
                  <a:noFill/>
                </a:ln>
                <a:solidFill>
                  <a:schemeClr val="bg1">
                    <a:lumMod val="50000"/>
                  </a:schemeClr>
                </a:solidFill>
                <a:effectLst/>
                <a:uLnTx/>
                <a:uFillTx/>
                <a:latin typeface="Segoe UI" panose="020B0502040204020203" pitchFamily="34" charset="0"/>
                <a:ea typeface="Segoe UI" panose="020B0502040204020203" pitchFamily="34" charset="0"/>
                <a:cs typeface="Segoe UI" panose="020B0502040204020203" pitchFamily="34" charset="0"/>
              </a:rPr>
              <a:t>Database transaction units (DTUs)</a:t>
            </a:r>
          </a:p>
        </p:txBody>
      </p:sp>
      <p:graphicFrame>
        <p:nvGraphicFramePr>
          <p:cNvPr id="41" name="Table 40"/>
          <p:cNvGraphicFramePr>
            <a:graphicFrameLocks noGrp="1"/>
          </p:cNvGraphicFramePr>
          <p:nvPr>
            <p:extLst/>
          </p:nvPr>
        </p:nvGraphicFramePr>
        <p:xfrm>
          <a:off x="607846" y="6084845"/>
          <a:ext cx="10958677" cy="364715"/>
        </p:xfrm>
        <a:graphic>
          <a:graphicData uri="http://schemas.openxmlformats.org/drawingml/2006/table">
            <a:tbl>
              <a:tblPr>
                <a:tableStyleId>{5C22544A-7EE6-4342-B048-85BDC9FD1C3A}</a:tableStyleId>
              </a:tblPr>
              <a:tblGrid>
                <a:gridCol w="528623">
                  <a:extLst>
                    <a:ext uri="{9D8B030D-6E8A-4147-A177-3AD203B41FA5}">
                      <a16:colId xmlns:a16="http://schemas.microsoft.com/office/drawing/2014/main" val="20000"/>
                    </a:ext>
                  </a:extLst>
                </a:gridCol>
                <a:gridCol w="2869474">
                  <a:extLst>
                    <a:ext uri="{9D8B030D-6E8A-4147-A177-3AD203B41FA5}">
                      <a16:colId xmlns:a16="http://schemas.microsoft.com/office/drawing/2014/main" val="20001"/>
                    </a:ext>
                  </a:extLst>
                </a:gridCol>
                <a:gridCol w="7560580">
                  <a:extLst>
                    <a:ext uri="{9D8B030D-6E8A-4147-A177-3AD203B41FA5}">
                      <a16:colId xmlns:a16="http://schemas.microsoft.com/office/drawing/2014/main" val="20002"/>
                    </a:ext>
                  </a:extLst>
                </a:gridCol>
              </a:tblGrid>
              <a:tr h="364715">
                <a:tc>
                  <a:txBody>
                    <a:bodyPr/>
                    <a:lstStyle/>
                    <a:p>
                      <a:pPr algn="ctr"/>
                      <a:r>
                        <a:rPr lang="en-US" sz="1600" b="1" kern="0" dirty="0">
                          <a:solidFill>
                            <a:schemeClr val="bg1">
                              <a:lumMod val="50000"/>
                            </a:schemeClr>
                          </a:solidFill>
                          <a:latin typeface="+mn-lt"/>
                        </a:rPr>
                        <a:t>Basic</a:t>
                      </a:r>
                      <a:endParaRPr lang="en-US" sz="1600" dirty="0">
                        <a:solidFill>
                          <a:schemeClr val="bg1">
                            <a:lumMod val="50000"/>
                          </a:schemeClr>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600" b="1" kern="0" dirty="0">
                          <a:solidFill>
                            <a:schemeClr val="accent1"/>
                          </a:solidFill>
                          <a:latin typeface="+mn-lt"/>
                        </a:rPr>
                        <a:t>Standard</a:t>
                      </a:r>
                      <a:endParaRPr lang="en-US" sz="1600" dirty="0">
                        <a:solidFill>
                          <a:schemeClr val="accent1"/>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600" b="1" kern="0" dirty="0">
                          <a:solidFill>
                            <a:srgbClr val="107C10"/>
                          </a:solidFill>
                          <a:latin typeface="+mn-lt"/>
                        </a:rPr>
                        <a:t>Premium</a:t>
                      </a:r>
                      <a:endParaRPr lang="en-US" sz="1600" dirty="0">
                        <a:solidFill>
                          <a:srgbClr val="107C10"/>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pSp>
        <p:nvGrpSpPr>
          <p:cNvPr id="96" name="Group 95"/>
          <p:cNvGrpSpPr>
            <a:grpSpLocks noChangeAspect="1"/>
          </p:cNvGrpSpPr>
          <p:nvPr/>
        </p:nvGrpSpPr>
        <p:grpSpPr>
          <a:xfrm>
            <a:off x="673823" y="4922773"/>
            <a:ext cx="388827" cy="515706"/>
            <a:chOff x="6274552" y="4026143"/>
            <a:chExt cx="1120921" cy="1484259"/>
          </a:xfrm>
        </p:grpSpPr>
        <p:sp>
          <p:nvSpPr>
            <p:cNvPr id="97" name="Freeform 6"/>
            <p:cNvSpPr>
              <a:spLocks/>
            </p:cNvSpPr>
            <p:nvPr/>
          </p:nvSpPr>
          <p:spPr bwMode="auto">
            <a:xfrm>
              <a:off x="6274552" y="4227136"/>
              <a:ext cx="1120919" cy="128326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98" name="Freeform 7"/>
            <p:cNvSpPr>
              <a:spLocks/>
            </p:cNvSpPr>
            <p:nvPr/>
          </p:nvSpPr>
          <p:spPr bwMode="auto">
            <a:xfrm>
              <a:off x="6827282" y="4227136"/>
              <a:ext cx="568191" cy="128326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BBCB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99" name="Freeform 8"/>
            <p:cNvSpPr>
              <a:spLocks/>
            </p:cNvSpPr>
            <p:nvPr/>
          </p:nvSpPr>
          <p:spPr bwMode="auto">
            <a:xfrm>
              <a:off x="6274552" y="4026143"/>
              <a:ext cx="1120919" cy="405853"/>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00" name="Freeform 9"/>
            <p:cNvSpPr>
              <a:spLocks/>
            </p:cNvSpPr>
            <p:nvPr/>
          </p:nvSpPr>
          <p:spPr bwMode="auto">
            <a:xfrm>
              <a:off x="6390509" y="4084123"/>
              <a:ext cx="889004" cy="266704"/>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01" name="Freeform 10"/>
            <p:cNvSpPr>
              <a:spLocks/>
            </p:cNvSpPr>
            <p:nvPr/>
          </p:nvSpPr>
          <p:spPr bwMode="auto">
            <a:xfrm>
              <a:off x="6390509" y="4084123"/>
              <a:ext cx="889004" cy="216454"/>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BBCB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7" name="Group 6"/>
          <p:cNvGrpSpPr/>
          <p:nvPr/>
        </p:nvGrpSpPr>
        <p:grpSpPr>
          <a:xfrm>
            <a:off x="1201026" y="4858309"/>
            <a:ext cx="437431" cy="580170"/>
            <a:chOff x="1201026" y="4953520"/>
            <a:chExt cx="437431" cy="580170"/>
          </a:xfrm>
        </p:grpSpPr>
        <p:sp>
          <p:nvSpPr>
            <p:cNvPr id="110" name="Freeform 6"/>
            <p:cNvSpPr>
              <a:spLocks/>
            </p:cNvSpPr>
            <p:nvPr/>
          </p:nvSpPr>
          <p:spPr bwMode="auto">
            <a:xfrm>
              <a:off x="1201026" y="5032085"/>
              <a:ext cx="437430" cy="501605"/>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1" name="Freeform 7"/>
            <p:cNvSpPr>
              <a:spLocks/>
            </p:cNvSpPr>
            <p:nvPr/>
          </p:nvSpPr>
          <p:spPr bwMode="auto">
            <a:xfrm>
              <a:off x="1416725" y="5032085"/>
              <a:ext cx="221732" cy="501605"/>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2" name="Freeform 8"/>
            <p:cNvSpPr>
              <a:spLocks/>
            </p:cNvSpPr>
            <p:nvPr/>
          </p:nvSpPr>
          <p:spPr bwMode="auto">
            <a:xfrm>
              <a:off x="1201026" y="4953520"/>
              <a:ext cx="437430" cy="158641"/>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3" name="Freeform 9"/>
            <p:cNvSpPr>
              <a:spLocks/>
            </p:cNvSpPr>
            <p:nvPr/>
          </p:nvSpPr>
          <p:spPr bwMode="auto">
            <a:xfrm>
              <a:off x="1246277" y="4976183"/>
              <a:ext cx="346927" cy="10425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4" name="Freeform 10"/>
            <p:cNvSpPr>
              <a:spLocks/>
            </p:cNvSpPr>
            <p:nvPr/>
          </p:nvSpPr>
          <p:spPr bwMode="auto">
            <a:xfrm>
              <a:off x="1246277" y="4976183"/>
              <a:ext cx="346927" cy="84608"/>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6" name="Group 5"/>
          <p:cNvGrpSpPr/>
          <p:nvPr/>
        </p:nvGrpSpPr>
        <p:grpSpPr>
          <a:xfrm>
            <a:off x="1800391" y="4757748"/>
            <a:ext cx="513251" cy="680731"/>
            <a:chOff x="1800391" y="4852959"/>
            <a:chExt cx="513251" cy="680731"/>
          </a:xfrm>
        </p:grpSpPr>
        <p:sp>
          <p:nvSpPr>
            <p:cNvPr id="116" name="Freeform 6"/>
            <p:cNvSpPr>
              <a:spLocks/>
            </p:cNvSpPr>
            <p:nvPr/>
          </p:nvSpPr>
          <p:spPr bwMode="auto">
            <a:xfrm>
              <a:off x="1800391" y="4945141"/>
              <a:ext cx="513250" cy="58854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7" name="Freeform 7"/>
            <p:cNvSpPr>
              <a:spLocks/>
            </p:cNvSpPr>
            <p:nvPr/>
          </p:nvSpPr>
          <p:spPr bwMode="auto">
            <a:xfrm>
              <a:off x="2053477" y="4945141"/>
              <a:ext cx="260165" cy="58854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8" name="Freeform 8"/>
            <p:cNvSpPr>
              <a:spLocks/>
            </p:cNvSpPr>
            <p:nvPr/>
          </p:nvSpPr>
          <p:spPr bwMode="auto">
            <a:xfrm>
              <a:off x="1800391" y="4852959"/>
              <a:ext cx="513250" cy="186138"/>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9" name="Freeform 9"/>
            <p:cNvSpPr>
              <a:spLocks/>
            </p:cNvSpPr>
            <p:nvPr/>
          </p:nvSpPr>
          <p:spPr bwMode="auto">
            <a:xfrm>
              <a:off x="1853486" y="4879551"/>
              <a:ext cx="407060" cy="122319"/>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0" name="Freeform 10"/>
            <p:cNvSpPr>
              <a:spLocks/>
            </p:cNvSpPr>
            <p:nvPr/>
          </p:nvSpPr>
          <p:spPr bwMode="auto">
            <a:xfrm>
              <a:off x="1853486" y="4879551"/>
              <a:ext cx="407060" cy="99273"/>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4" name="Group 3"/>
          <p:cNvGrpSpPr/>
          <p:nvPr/>
        </p:nvGrpSpPr>
        <p:grpSpPr>
          <a:xfrm>
            <a:off x="2475576" y="4672655"/>
            <a:ext cx="577408" cy="765824"/>
            <a:chOff x="2475576" y="4767866"/>
            <a:chExt cx="577408" cy="765824"/>
          </a:xfrm>
        </p:grpSpPr>
        <p:sp>
          <p:nvSpPr>
            <p:cNvPr id="122" name="Freeform 6"/>
            <p:cNvSpPr>
              <a:spLocks/>
            </p:cNvSpPr>
            <p:nvPr/>
          </p:nvSpPr>
          <p:spPr bwMode="auto">
            <a:xfrm>
              <a:off x="2475576" y="4871571"/>
              <a:ext cx="577407" cy="66211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3" name="Freeform 7"/>
            <p:cNvSpPr>
              <a:spLocks/>
            </p:cNvSpPr>
            <p:nvPr/>
          </p:nvSpPr>
          <p:spPr bwMode="auto">
            <a:xfrm>
              <a:off x="2760298" y="4871571"/>
              <a:ext cx="292686" cy="66211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4" name="Freeform 8"/>
            <p:cNvSpPr>
              <a:spLocks/>
            </p:cNvSpPr>
            <p:nvPr/>
          </p:nvSpPr>
          <p:spPr bwMode="auto">
            <a:xfrm>
              <a:off x="2475576" y="4767866"/>
              <a:ext cx="577407" cy="209405"/>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5" name="Freeform 9"/>
            <p:cNvSpPr>
              <a:spLocks/>
            </p:cNvSpPr>
            <p:nvPr/>
          </p:nvSpPr>
          <p:spPr bwMode="auto">
            <a:xfrm>
              <a:off x="2535308" y="4797782"/>
              <a:ext cx="457943" cy="13761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6" name="Freeform 10"/>
            <p:cNvSpPr>
              <a:spLocks/>
            </p:cNvSpPr>
            <p:nvPr/>
          </p:nvSpPr>
          <p:spPr bwMode="auto">
            <a:xfrm>
              <a:off x="2535308" y="4797782"/>
              <a:ext cx="457943" cy="111682"/>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3" name="Group 2"/>
          <p:cNvGrpSpPr/>
          <p:nvPr/>
        </p:nvGrpSpPr>
        <p:grpSpPr>
          <a:xfrm>
            <a:off x="3214919" y="4530836"/>
            <a:ext cx="684335" cy="907643"/>
            <a:chOff x="3214919" y="4626047"/>
            <a:chExt cx="684335" cy="907643"/>
          </a:xfrm>
        </p:grpSpPr>
        <p:sp>
          <p:nvSpPr>
            <p:cNvPr id="147" name="Freeform 6"/>
            <p:cNvSpPr>
              <a:spLocks/>
            </p:cNvSpPr>
            <p:nvPr/>
          </p:nvSpPr>
          <p:spPr bwMode="auto">
            <a:xfrm>
              <a:off x="3214919" y="4748957"/>
              <a:ext cx="684334" cy="784733"/>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8" name="Freeform 7"/>
            <p:cNvSpPr>
              <a:spLocks/>
            </p:cNvSpPr>
            <p:nvPr/>
          </p:nvSpPr>
          <p:spPr bwMode="auto">
            <a:xfrm>
              <a:off x="3552367" y="4748957"/>
              <a:ext cx="346887" cy="784733"/>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9" name="Freeform 8"/>
            <p:cNvSpPr>
              <a:spLocks/>
            </p:cNvSpPr>
            <p:nvPr/>
          </p:nvSpPr>
          <p:spPr bwMode="auto">
            <a:xfrm>
              <a:off x="3214919" y="4626047"/>
              <a:ext cx="684334" cy="24818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50" name="Freeform 9"/>
            <p:cNvSpPr>
              <a:spLocks/>
            </p:cNvSpPr>
            <p:nvPr/>
          </p:nvSpPr>
          <p:spPr bwMode="auto">
            <a:xfrm>
              <a:off x="3285712" y="4661502"/>
              <a:ext cx="542747" cy="163093"/>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51" name="Freeform 10"/>
            <p:cNvSpPr>
              <a:spLocks/>
            </p:cNvSpPr>
            <p:nvPr/>
          </p:nvSpPr>
          <p:spPr bwMode="auto">
            <a:xfrm>
              <a:off x="3285712" y="4661502"/>
              <a:ext cx="542747" cy="132364"/>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8" name="Group 7"/>
          <p:cNvGrpSpPr/>
          <p:nvPr/>
        </p:nvGrpSpPr>
        <p:grpSpPr>
          <a:xfrm>
            <a:off x="4153188" y="4417379"/>
            <a:ext cx="769877" cy="1021100"/>
            <a:chOff x="4153188" y="4512590"/>
            <a:chExt cx="769877" cy="1021100"/>
          </a:xfrm>
        </p:grpSpPr>
        <p:sp>
          <p:nvSpPr>
            <p:cNvPr id="142" name="Freeform 6"/>
            <p:cNvSpPr>
              <a:spLocks/>
            </p:cNvSpPr>
            <p:nvPr/>
          </p:nvSpPr>
          <p:spPr bwMode="auto">
            <a:xfrm>
              <a:off x="4153188" y="4650864"/>
              <a:ext cx="769876" cy="88282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3" name="Freeform 7"/>
            <p:cNvSpPr>
              <a:spLocks/>
            </p:cNvSpPr>
            <p:nvPr/>
          </p:nvSpPr>
          <p:spPr bwMode="auto">
            <a:xfrm>
              <a:off x="4532817" y="4650864"/>
              <a:ext cx="390248" cy="88282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4" name="Freeform 8"/>
            <p:cNvSpPr>
              <a:spLocks/>
            </p:cNvSpPr>
            <p:nvPr/>
          </p:nvSpPr>
          <p:spPr bwMode="auto">
            <a:xfrm>
              <a:off x="4153188" y="4512590"/>
              <a:ext cx="769876" cy="279208"/>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5" name="Freeform 9"/>
            <p:cNvSpPr>
              <a:spLocks/>
            </p:cNvSpPr>
            <p:nvPr/>
          </p:nvSpPr>
          <p:spPr bwMode="auto">
            <a:xfrm>
              <a:off x="4232830" y="4552477"/>
              <a:ext cx="610591" cy="18348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6" name="Freeform 10"/>
            <p:cNvSpPr>
              <a:spLocks/>
            </p:cNvSpPr>
            <p:nvPr/>
          </p:nvSpPr>
          <p:spPr bwMode="auto">
            <a:xfrm>
              <a:off x="4232830" y="4552477"/>
              <a:ext cx="610591" cy="148910"/>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9" name="Group 8"/>
          <p:cNvGrpSpPr/>
          <p:nvPr/>
        </p:nvGrpSpPr>
        <p:grpSpPr>
          <a:xfrm>
            <a:off x="5122667" y="4240392"/>
            <a:ext cx="903321" cy="1198087"/>
            <a:chOff x="5122667" y="4335603"/>
            <a:chExt cx="903321" cy="1198087"/>
          </a:xfrm>
        </p:grpSpPr>
        <p:sp>
          <p:nvSpPr>
            <p:cNvPr id="137" name="Freeform 6"/>
            <p:cNvSpPr>
              <a:spLocks/>
            </p:cNvSpPr>
            <p:nvPr/>
          </p:nvSpPr>
          <p:spPr bwMode="auto">
            <a:xfrm>
              <a:off x="5122667" y="4497844"/>
              <a:ext cx="903319" cy="103584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8" name="Freeform 7"/>
            <p:cNvSpPr>
              <a:spLocks/>
            </p:cNvSpPr>
            <p:nvPr/>
          </p:nvSpPr>
          <p:spPr bwMode="auto">
            <a:xfrm>
              <a:off x="5568098" y="4497844"/>
              <a:ext cx="457890" cy="103584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9" name="Freeform 8"/>
            <p:cNvSpPr>
              <a:spLocks/>
            </p:cNvSpPr>
            <p:nvPr/>
          </p:nvSpPr>
          <p:spPr bwMode="auto">
            <a:xfrm>
              <a:off x="5122667" y="4335603"/>
              <a:ext cx="903319" cy="327603"/>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0" name="Freeform 9"/>
            <p:cNvSpPr>
              <a:spLocks/>
            </p:cNvSpPr>
            <p:nvPr/>
          </p:nvSpPr>
          <p:spPr bwMode="auto">
            <a:xfrm>
              <a:off x="5216114" y="4382404"/>
              <a:ext cx="716425" cy="215282"/>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1" name="Freeform 10"/>
            <p:cNvSpPr>
              <a:spLocks/>
            </p:cNvSpPr>
            <p:nvPr/>
          </p:nvSpPr>
          <p:spPr bwMode="auto">
            <a:xfrm>
              <a:off x="5216114" y="4382404"/>
              <a:ext cx="716425" cy="174721"/>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0" name="Group 9"/>
          <p:cNvGrpSpPr/>
          <p:nvPr/>
        </p:nvGrpSpPr>
        <p:grpSpPr>
          <a:xfrm>
            <a:off x="6225590" y="4090629"/>
            <a:ext cx="1016238" cy="1347850"/>
            <a:chOff x="6225590" y="4185840"/>
            <a:chExt cx="1016238" cy="1347850"/>
          </a:xfrm>
        </p:grpSpPr>
        <p:sp>
          <p:nvSpPr>
            <p:cNvPr id="132" name="Freeform 6"/>
            <p:cNvSpPr>
              <a:spLocks/>
            </p:cNvSpPr>
            <p:nvPr/>
          </p:nvSpPr>
          <p:spPr bwMode="auto">
            <a:xfrm>
              <a:off x="6225590" y="4368361"/>
              <a:ext cx="1016236" cy="116532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3" name="Freeform 7"/>
            <p:cNvSpPr>
              <a:spLocks/>
            </p:cNvSpPr>
            <p:nvPr/>
          </p:nvSpPr>
          <p:spPr bwMode="auto">
            <a:xfrm>
              <a:off x="6726700" y="4368361"/>
              <a:ext cx="515128" cy="116532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4" name="Freeform 8"/>
            <p:cNvSpPr>
              <a:spLocks/>
            </p:cNvSpPr>
            <p:nvPr/>
          </p:nvSpPr>
          <p:spPr bwMode="auto">
            <a:xfrm>
              <a:off x="6225590" y="4185840"/>
              <a:ext cx="1016236" cy="36855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5" name="Freeform 9"/>
            <p:cNvSpPr>
              <a:spLocks/>
            </p:cNvSpPr>
            <p:nvPr/>
          </p:nvSpPr>
          <p:spPr bwMode="auto">
            <a:xfrm>
              <a:off x="6330718" y="4238491"/>
              <a:ext cx="805980" cy="242193"/>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6" name="Freeform 10"/>
            <p:cNvSpPr>
              <a:spLocks/>
            </p:cNvSpPr>
            <p:nvPr/>
          </p:nvSpPr>
          <p:spPr bwMode="auto">
            <a:xfrm>
              <a:off x="6330718" y="4238491"/>
              <a:ext cx="805980" cy="196561"/>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4" name="Group 13"/>
          <p:cNvGrpSpPr/>
          <p:nvPr/>
        </p:nvGrpSpPr>
        <p:grpSpPr>
          <a:xfrm>
            <a:off x="7441430" y="3955844"/>
            <a:ext cx="1117861" cy="1482635"/>
            <a:chOff x="7441430" y="4051055"/>
            <a:chExt cx="1117861" cy="1482635"/>
          </a:xfrm>
        </p:grpSpPr>
        <p:sp>
          <p:nvSpPr>
            <p:cNvPr id="202" name="Freeform 6"/>
            <p:cNvSpPr>
              <a:spLocks/>
            </p:cNvSpPr>
            <p:nvPr/>
          </p:nvSpPr>
          <p:spPr bwMode="auto">
            <a:xfrm>
              <a:off x="7441430" y="4251828"/>
              <a:ext cx="1117859" cy="1281862"/>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3" name="Freeform 7"/>
            <p:cNvSpPr>
              <a:spLocks/>
            </p:cNvSpPr>
            <p:nvPr/>
          </p:nvSpPr>
          <p:spPr bwMode="auto">
            <a:xfrm>
              <a:off x="7992651" y="4251828"/>
              <a:ext cx="566640" cy="1281862"/>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4" name="Freeform 8"/>
            <p:cNvSpPr>
              <a:spLocks/>
            </p:cNvSpPr>
            <p:nvPr/>
          </p:nvSpPr>
          <p:spPr bwMode="auto">
            <a:xfrm>
              <a:off x="7441430" y="4051055"/>
              <a:ext cx="1117859" cy="405409"/>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5" name="Freeform 9"/>
            <p:cNvSpPr>
              <a:spLocks/>
            </p:cNvSpPr>
            <p:nvPr/>
          </p:nvSpPr>
          <p:spPr bwMode="auto">
            <a:xfrm>
              <a:off x="7557070" y="4108972"/>
              <a:ext cx="886577" cy="266412"/>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6" name="Freeform 10"/>
            <p:cNvSpPr>
              <a:spLocks/>
            </p:cNvSpPr>
            <p:nvPr/>
          </p:nvSpPr>
          <p:spPr bwMode="auto">
            <a:xfrm>
              <a:off x="7557070" y="4108972"/>
              <a:ext cx="886577" cy="216217"/>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5" name="Group 14"/>
          <p:cNvGrpSpPr/>
          <p:nvPr/>
        </p:nvGrpSpPr>
        <p:grpSpPr>
          <a:xfrm>
            <a:off x="8758893" y="3821059"/>
            <a:ext cx="1219485" cy="1617420"/>
            <a:chOff x="8758893" y="3916270"/>
            <a:chExt cx="1219485" cy="1617420"/>
          </a:xfrm>
        </p:grpSpPr>
        <p:sp>
          <p:nvSpPr>
            <p:cNvPr id="208" name="Freeform 6"/>
            <p:cNvSpPr>
              <a:spLocks/>
            </p:cNvSpPr>
            <p:nvPr/>
          </p:nvSpPr>
          <p:spPr bwMode="auto">
            <a:xfrm>
              <a:off x="8758893" y="4135295"/>
              <a:ext cx="1219483" cy="1398395"/>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9" name="Freeform 7"/>
            <p:cNvSpPr>
              <a:spLocks/>
            </p:cNvSpPr>
            <p:nvPr/>
          </p:nvSpPr>
          <p:spPr bwMode="auto">
            <a:xfrm>
              <a:off x="9360225" y="4135295"/>
              <a:ext cx="618153" cy="1398395"/>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0" name="Freeform 8"/>
            <p:cNvSpPr>
              <a:spLocks/>
            </p:cNvSpPr>
            <p:nvPr/>
          </p:nvSpPr>
          <p:spPr bwMode="auto">
            <a:xfrm>
              <a:off x="8758893" y="3916270"/>
              <a:ext cx="1219483" cy="44226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1" name="Freeform 9"/>
            <p:cNvSpPr>
              <a:spLocks/>
            </p:cNvSpPr>
            <p:nvPr/>
          </p:nvSpPr>
          <p:spPr bwMode="auto">
            <a:xfrm>
              <a:off x="8885046" y="3979452"/>
              <a:ext cx="967175" cy="290631"/>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2" name="Freeform 10"/>
            <p:cNvSpPr>
              <a:spLocks/>
            </p:cNvSpPr>
            <p:nvPr/>
          </p:nvSpPr>
          <p:spPr bwMode="auto">
            <a:xfrm>
              <a:off x="8885046" y="3979452"/>
              <a:ext cx="967175" cy="235873"/>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6" name="Group 15"/>
          <p:cNvGrpSpPr/>
          <p:nvPr/>
        </p:nvGrpSpPr>
        <p:grpSpPr>
          <a:xfrm>
            <a:off x="10177980" y="3686275"/>
            <a:ext cx="1321108" cy="1752204"/>
            <a:chOff x="10177980" y="3781486"/>
            <a:chExt cx="1321108" cy="1752204"/>
          </a:xfrm>
        </p:grpSpPr>
        <p:sp>
          <p:nvSpPr>
            <p:cNvPr id="214" name="Freeform 6"/>
            <p:cNvSpPr>
              <a:spLocks/>
            </p:cNvSpPr>
            <p:nvPr/>
          </p:nvSpPr>
          <p:spPr bwMode="auto">
            <a:xfrm>
              <a:off x="10177980" y="4018763"/>
              <a:ext cx="1321106" cy="1514927"/>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5" name="Freeform 7"/>
            <p:cNvSpPr>
              <a:spLocks/>
            </p:cNvSpPr>
            <p:nvPr/>
          </p:nvSpPr>
          <p:spPr bwMode="auto">
            <a:xfrm>
              <a:off x="10829423" y="4018763"/>
              <a:ext cx="669665" cy="1514927"/>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6" name="Freeform 8"/>
            <p:cNvSpPr>
              <a:spLocks/>
            </p:cNvSpPr>
            <p:nvPr/>
          </p:nvSpPr>
          <p:spPr bwMode="auto">
            <a:xfrm>
              <a:off x="10177980" y="3781486"/>
              <a:ext cx="1321106" cy="479119"/>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7" name="Freeform 9"/>
            <p:cNvSpPr>
              <a:spLocks/>
            </p:cNvSpPr>
            <p:nvPr/>
          </p:nvSpPr>
          <p:spPr bwMode="auto">
            <a:xfrm>
              <a:off x="10314646" y="3849933"/>
              <a:ext cx="1047773" cy="314851"/>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8" name="Freeform 10"/>
            <p:cNvSpPr>
              <a:spLocks/>
            </p:cNvSpPr>
            <p:nvPr/>
          </p:nvSpPr>
          <p:spPr bwMode="auto">
            <a:xfrm>
              <a:off x="10314646" y="3849933"/>
              <a:ext cx="1047773" cy="255529"/>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spTree>
    <p:extLst>
      <p:ext uri="{BB962C8B-B14F-4D97-AF65-F5344CB8AC3E}">
        <p14:creationId xmlns:p14="http://schemas.microsoft.com/office/powerpoint/2010/main" val="390278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26836 -0.00856 L 0.23451 -0.00856 " pathEditMode="relative" rAng="0" ptsTypes="AA">
                                      <p:cBhvr>
                                        <p:cTn id="6" dur="2000" fill="hold"/>
                                        <p:tgtEl>
                                          <p:spTgt spid="13"/>
                                        </p:tgtEl>
                                        <p:attrNameLst>
                                          <p:attrName>ppt_x</p:attrName>
                                          <p:attrName>ppt_y</p:attrName>
                                        </p:attrNameLst>
                                      </p:cBhvr>
                                      <p:rCtr x="25143" y="0"/>
                                    </p:animMotion>
                                  </p:childTnLst>
                                </p:cTn>
                              </p:par>
                            </p:childTnLst>
                          </p:cTn>
                        </p:par>
                        <p:par>
                          <p:cTn id="7" fill="hold">
                            <p:stCondLst>
                              <p:cond delay="2000"/>
                            </p:stCondLst>
                            <p:childTnLst>
                              <p:par>
                                <p:cTn id="8" presetID="42" presetClass="path" presetSubtype="0" accel="50000" decel="50000" fill="hold" nodeType="afterEffect">
                                  <p:stCondLst>
                                    <p:cond delay="0"/>
                                  </p:stCondLst>
                                  <p:childTnLst>
                                    <p:animMotion origin="layout" path="M 0.23451 -0.00856 L -0.11093 -0.00648 " pathEditMode="relative" rAng="0" ptsTypes="AA">
                                      <p:cBhvr>
                                        <p:cTn id="9" dur="2000" fill="hold"/>
                                        <p:tgtEl>
                                          <p:spTgt spid="13"/>
                                        </p:tgtEl>
                                        <p:attrNameLst>
                                          <p:attrName>ppt_x</p:attrName>
                                          <p:attrName>ppt_y</p:attrName>
                                        </p:attrNameLst>
                                      </p:cBhvr>
                                      <p:rCtr x="-17279" y="9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2291060" cy="899665"/>
          </a:xfrm>
        </p:spPr>
        <p:txBody>
          <a:bodyPr>
            <a:normAutofit fontScale="90000"/>
          </a:bodyPr>
          <a:lstStyle/>
          <a:p>
            <a:r>
              <a:rPr lang="en-US" sz="4800" dirty="0">
                <a:latin typeface="Segoe UI Light" panose="020B0502040204020203" pitchFamily="34" charset="0"/>
                <a:cs typeface="Segoe UI Light" panose="020B0502040204020203" pitchFamily="34" charset="0"/>
              </a:rPr>
              <a:t>Business continuity with 99.99% availability </a:t>
            </a:r>
            <a:br>
              <a:rPr lang="en-US" sz="5400" dirty="0">
                <a:latin typeface="Segoe UI Light" panose="020B0502040204020203" pitchFamily="34" charset="0"/>
                <a:cs typeface="Segoe UI Light" panose="020B0502040204020203" pitchFamily="34" charset="0"/>
              </a:rPr>
            </a:br>
            <a:r>
              <a:rPr lang="en-US" sz="3600" dirty="0">
                <a:solidFill>
                  <a:srgbClr val="0078D7"/>
                </a:solidFill>
                <a:latin typeface="Segoe UI Light" panose="020B0502040204020203" pitchFamily="34" charset="0"/>
                <a:cs typeface="Segoe UI Light" panose="020B0502040204020203" pitchFamily="34" charset="0"/>
              </a:rPr>
              <a:t>Active geo-replication &amp; point-in-time restore</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4" name="Content Placeholder 2"/>
          <p:cNvSpPr>
            <a:spLocks noGrp="1"/>
          </p:cNvSpPr>
          <p:nvPr>
            <p:ph type="body" sz="quarter" idx="11"/>
          </p:nvPr>
        </p:nvSpPr>
        <p:spPr>
          <a:xfrm>
            <a:off x="7443465" y="2000382"/>
            <a:ext cx="4045743" cy="3868751"/>
          </a:xfrm>
        </p:spPr>
        <p:txBody>
          <a:bodyPr>
            <a:noAutofit/>
          </a:bodyPr>
          <a:lstStyle/>
          <a:p>
            <a:pPr marL="0" indent="0">
              <a:spcBef>
                <a:spcPts val="1800"/>
              </a:spcBef>
              <a:buNone/>
            </a:pPr>
            <a:r>
              <a:rPr lang="en-US" dirty="0">
                <a:solidFill>
                  <a:schemeClr val="tx2"/>
                </a:solidFill>
                <a:latin typeface="Segoe UI Light" panose="020B0502040204020203" pitchFamily="34" charset="0"/>
                <a:cs typeface="Segoe UI Light" panose="020B0502040204020203" pitchFamily="34" charset="0"/>
              </a:rPr>
              <a:t>Active geo-replication</a:t>
            </a:r>
          </a:p>
          <a:p>
            <a:pPr marL="228600" indent="-228600">
              <a:spcBef>
                <a:spcPts val="1200"/>
              </a:spcBef>
            </a:pPr>
            <a:r>
              <a:rPr lang="en-US" dirty="0">
                <a:latin typeface="Segoe UI Light" panose="020B0502040204020203" pitchFamily="34" charset="0"/>
                <a:cs typeface="Segoe UI Light" panose="020B0502040204020203" pitchFamily="34" charset="0"/>
              </a:rPr>
              <a:t>One-click configuration </a:t>
            </a:r>
          </a:p>
          <a:p>
            <a:pPr marL="228600" indent="-228600">
              <a:spcBef>
                <a:spcPts val="1200"/>
              </a:spcBef>
            </a:pPr>
            <a:r>
              <a:rPr lang="en-US" dirty="0">
                <a:latin typeface="Segoe UI Light" panose="020B0502040204020203" pitchFamily="34" charset="0"/>
                <a:cs typeface="Segoe UI Light" panose="020B0502040204020203" pitchFamily="34" charset="0"/>
              </a:rPr>
              <a:t>One-click failover </a:t>
            </a:r>
          </a:p>
          <a:p>
            <a:pPr marL="228600" indent="-228600">
              <a:spcBef>
                <a:spcPts val="1200"/>
              </a:spcBef>
            </a:pPr>
            <a:r>
              <a:rPr lang="en-US" dirty="0">
                <a:latin typeface="Segoe UI Light" panose="020B0502040204020203" pitchFamily="34" charset="0"/>
                <a:cs typeface="Segoe UI Light" panose="020B0502040204020203" pitchFamily="34" charset="0"/>
              </a:rPr>
              <a:t>One-click DR drill capabilities</a:t>
            </a:r>
          </a:p>
          <a:p>
            <a:pPr marL="228600" indent="-228600">
              <a:spcBef>
                <a:spcPts val="1200"/>
              </a:spcBef>
            </a:pPr>
            <a:r>
              <a:rPr lang="en-US" dirty="0">
                <a:latin typeface="Segoe UI Light" panose="020B0502040204020203" pitchFamily="34" charset="0"/>
                <a:cs typeface="Segoe UI Light" panose="020B0502040204020203" pitchFamily="34" charset="0"/>
              </a:rPr>
              <a:t>Low RPO</a:t>
            </a:r>
          </a:p>
          <a:p>
            <a:pPr marL="0" indent="0">
              <a:spcBef>
                <a:spcPts val="2400"/>
              </a:spcBef>
              <a:buNone/>
            </a:pPr>
            <a:r>
              <a:rPr lang="en-US" dirty="0">
                <a:solidFill>
                  <a:schemeClr val="tx2"/>
                </a:solidFill>
                <a:latin typeface="Segoe UI Light" panose="020B0502040204020203" pitchFamily="34" charset="0"/>
                <a:cs typeface="Segoe UI Light" panose="020B0502040204020203" pitchFamily="34" charset="0"/>
              </a:rPr>
              <a:t>Point-in-time restore</a:t>
            </a:r>
          </a:p>
          <a:p>
            <a:pPr marL="228600" indent="-228600">
              <a:spcBef>
                <a:spcPts val="1200"/>
              </a:spcBef>
            </a:pPr>
            <a:r>
              <a:rPr lang="en-US" dirty="0">
                <a:latin typeface="Segoe UI Light" panose="020B0502040204020203" pitchFamily="34" charset="0"/>
                <a:cs typeface="Segoe UI Light" panose="020B0502040204020203" pitchFamily="34" charset="0"/>
              </a:rPr>
              <a:t>Automatic backups</a:t>
            </a:r>
          </a:p>
          <a:p>
            <a:pPr marL="228600" indent="-228600">
              <a:spcBef>
                <a:spcPts val="1200"/>
              </a:spcBef>
            </a:pPr>
            <a:r>
              <a:rPr lang="en-US" dirty="0">
                <a:latin typeface="Segoe UI Light" panose="020B0502040204020203" pitchFamily="34" charset="0"/>
                <a:cs typeface="Segoe UI Light" panose="020B0502040204020203" pitchFamily="34" charset="0"/>
              </a:rPr>
              <a:t>Up to 35 days retention</a:t>
            </a:r>
          </a:p>
          <a:p>
            <a:pPr marL="228600" indent="-228600">
              <a:spcBef>
                <a:spcPts val="1800"/>
              </a:spcBef>
            </a:pPr>
            <a:endParaRPr lang="en-US" sz="2400" dirty="0">
              <a:latin typeface="Segoe UI Light" panose="020B0502040204020203" pitchFamily="34" charset="0"/>
              <a:cs typeface="Segoe UI Light" panose="020B0502040204020203" pitchFamily="34" charset="0"/>
            </a:endParaRPr>
          </a:p>
        </p:txBody>
      </p:sp>
      <p:sp>
        <p:nvSpPr>
          <p:cNvPr id="166" name="TextBox 338"/>
          <p:cNvSpPr txBox="1"/>
          <p:nvPr/>
        </p:nvSpPr>
        <p:spPr>
          <a:xfrm>
            <a:off x="466297" y="1939416"/>
            <a:ext cx="3390449" cy="5724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2"/>
                </a:solidFill>
                <a:effectLst/>
                <a:uLnTx/>
                <a:uFillTx/>
                <a:latin typeface="Segoe UI" panose="020B0502040204020203" pitchFamily="34" charset="0"/>
                <a:cs typeface="Segoe UI" panose="020B0502040204020203" pitchFamily="34" charset="0"/>
              </a:rPr>
              <a:t>Up to </a:t>
            </a:r>
            <a:r>
              <a:rPr kumimoji="0" lang="en-US" sz="2000" b="0" i="0" u="none" strike="noStrike" kern="0" cap="none" spc="0" normalizeH="0" baseline="0" noProof="0" dirty="0">
                <a:ln>
                  <a:noFill/>
                </a:ln>
                <a:solidFill>
                  <a:schemeClr val="tx2"/>
                </a:solidFill>
                <a:effectLst/>
                <a:uLnTx/>
                <a:uFillTx/>
                <a:latin typeface="Segoe UI" panose="020B0502040204020203" pitchFamily="34" charset="0"/>
                <a:cs typeface="Segoe UI" panose="020B0502040204020203" pitchFamily="34" charset="0"/>
              </a:rPr>
              <a:t>4</a:t>
            </a:r>
            <a:r>
              <a:rPr kumimoji="0" lang="en-US" sz="1800" b="0" i="0" u="none" strike="noStrike" kern="0" cap="none" spc="0" normalizeH="0" baseline="0" noProof="0" dirty="0">
                <a:ln>
                  <a:noFill/>
                </a:ln>
                <a:solidFill>
                  <a:schemeClr val="tx2"/>
                </a:solidFill>
                <a:effectLst/>
                <a:uLnTx/>
                <a:uFillTx/>
                <a:latin typeface="Segoe UI" panose="020B0502040204020203" pitchFamily="34" charset="0"/>
                <a:cs typeface="Segoe UI" panose="020B0502040204020203" pitchFamily="34" charset="0"/>
              </a:rPr>
              <a:t> readable secondaries</a:t>
            </a:r>
          </a:p>
        </p:txBody>
      </p:sp>
      <p:pic>
        <p:nvPicPr>
          <p:cNvPr id="168" name="Picture 167"/>
          <p:cNvPicPr>
            <a:picLocks noChangeAspect="1"/>
          </p:cNvPicPr>
          <p:nvPr/>
        </p:nvPicPr>
        <p:blipFill rotWithShape="1">
          <a:blip r:embed="rId3">
            <a:duotone>
              <a:srgbClr val="D2D2D2">
                <a:shade val="45000"/>
                <a:satMod val="135000"/>
              </a:srgbClr>
              <a:prstClr val="white"/>
            </a:duotone>
            <a:extLst>
              <a:ext uri="{28A0092B-C50C-407E-A947-70E740481C1C}">
                <a14:useLocalDpi xmlns:a14="http://schemas.microsoft.com/office/drawing/2010/main" val="0"/>
              </a:ext>
            </a:extLst>
          </a:blip>
          <a:srcRect r="4568"/>
          <a:stretch/>
        </p:blipFill>
        <p:spPr>
          <a:xfrm>
            <a:off x="520498" y="2511880"/>
            <a:ext cx="6620531" cy="3257012"/>
          </a:xfrm>
          <a:prstGeom prst="rect">
            <a:avLst/>
          </a:prstGeom>
        </p:spPr>
      </p:pic>
      <p:grpSp>
        <p:nvGrpSpPr>
          <p:cNvPr id="169" name="Group 168"/>
          <p:cNvGrpSpPr/>
          <p:nvPr/>
        </p:nvGrpSpPr>
        <p:grpSpPr>
          <a:xfrm>
            <a:off x="1283783" y="3750985"/>
            <a:ext cx="258036" cy="258036"/>
            <a:chOff x="5298510" y="3607496"/>
            <a:chExt cx="288099" cy="288099"/>
          </a:xfrm>
        </p:grpSpPr>
        <p:sp>
          <p:nvSpPr>
            <p:cNvPr id="276" name="Oval 27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7" name="Oval 27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0" name="Group 169"/>
          <p:cNvGrpSpPr/>
          <p:nvPr/>
        </p:nvGrpSpPr>
        <p:grpSpPr>
          <a:xfrm>
            <a:off x="1662406" y="3941240"/>
            <a:ext cx="258036" cy="258036"/>
            <a:chOff x="5298510" y="3607496"/>
            <a:chExt cx="288099" cy="288099"/>
          </a:xfrm>
        </p:grpSpPr>
        <p:sp>
          <p:nvSpPr>
            <p:cNvPr id="274" name="Oval 27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5" name="Oval 27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1" name="Group 170"/>
          <p:cNvGrpSpPr/>
          <p:nvPr/>
        </p:nvGrpSpPr>
        <p:grpSpPr>
          <a:xfrm>
            <a:off x="2007960" y="3492949"/>
            <a:ext cx="258036" cy="258036"/>
            <a:chOff x="5298510" y="3607496"/>
            <a:chExt cx="288099" cy="288099"/>
          </a:xfrm>
        </p:grpSpPr>
        <p:sp>
          <p:nvSpPr>
            <p:cNvPr id="272" name="Oval 27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3" name="Oval 27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2" name="Group 171"/>
          <p:cNvGrpSpPr/>
          <p:nvPr/>
        </p:nvGrpSpPr>
        <p:grpSpPr>
          <a:xfrm>
            <a:off x="2170480" y="3735728"/>
            <a:ext cx="258036" cy="258036"/>
            <a:chOff x="5298510" y="3607496"/>
            <a:chExt cx="288099" cy="288099"/>
          </a:xfrm>
        </p:grpSpPr>
        <p:sp>
          <p:nvSpPr>
            <p:cNvPr id="270" name="Oval 26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1" name="Oval 27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3" name="Group 172"/>
          <p:cNvGrpSpPr/>
          <p:nvPr/>
        </p:nvGrpSpPr>
        <p:grpSpPr>
          <a:xfrm>
            <a:off x="3493858" y="2968735"/>
            <a:ext cx="1047421" cy="1047421"/>
            <a:chOff x="5321459" y="3630988"/>
            <a:chExt cx="236552" cy="236552"/>
          </a:xfrm>
        </p:grpSpPr>
        <p:sp>
          <p:nvSpPr>
            <p:cNvPr id="268" name="Oval 267"/>
            <p:cNvSpPr/>
            <p:nvPr/>
          </p:nvSpPr>
          <p:spPr bwMode="auto">
            <a:xfrm>
              <a:off x="5321459" y="3630988"/>
              <a:ext cx="236552" cy="236552"/>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9" name="Oval 268"/>
            <p:cNvSpPr/>
            <p:nvPr/>
          </p:nvSpPr>
          <p:spPr bwMode="auto">
            <a:xfrm>
              <a:off x="5350057" y="3656762"/>
              <a:ext cx="185004" cy="185004"/>
            </a:xfrm>
            <a:prstGeom prst="ellipse">
              <a:avLst/>
            </a:prstGeom>
            <a:solidFill>
              <a:srgbClr val="00BCF2">
                <a:alpha val="84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4" name="Group 173"/>
          <p:cNvGrpSpPr/>
          <p:nvPr/>
        </p:nvGrpSpPr>
        <p:grpSpPr>
          <a:xfrm>
            <a:off x="3856746" y="3408807"/>
            <a:ext cx="258036" cy="258036"/>
            <a:chOff x="5298510" y="3607496"/>
            <a:chExt cx="288099" cy="288099"/>
          </a:xfrm>
        </p:grpSpPr>
        <p:sp>
          <p:nvSpPr>
            <p:cNvPr id="266" name="Oval 26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7" name="Oval 26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5" name="Group 174"/>
          <p:cNvGrpSpPr/>
          <p:nvPr/>
        </p:nvGrpSpPr>
        <p:grpSpPr>
          <a:xfrm>
            <a:off x="6169714" y="5205705"/>
            <a:ext cx="258036" cy="258036"/>
            <a:chOff x="5298510" y="3607496"/>
            <a:chExt cx="288099" cy="288099"/>
          </a:xfrm>
        </p:grpSpPr>
        <p:sp>
          <p:nvSpPr>
            <p:cNvPr id="264" name="Oval 26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5" name="Oval 26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6" name="Group 175"/>
          <p:cNvGrpSpPr/>
          <p:nvPr/>
        </p:nvGrpSpPr>
        <p:grpSpPr>
          <a:xfrm>
            <a:off x="6057614" y="4860170"/>
            <a:ext cx="258036" cy="258036"/>
            <a:chOff x="5298510" y="3607496"/>
            <a:chExt cx="288099" cy="288099"/>
          </a:xfrm>
        </p:grpSpPr>
        <p:sp>
          <p:nvSpPr>
            <p:cNvPr id="262" name="Oval 26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3" name="Oval 26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7" name="Group 176"/>
          <p:cNvGrpSpPr/>
          <p:nvPr/>
        </p:nvGrpSpPr>
        <p:grpSpPr>
          <a:xfrm>
            <a:off x="5522890" y="4602134"/>
            <a:ext cx="258036" cy="258036"/>
            <a:chOff x="5298510" y="3607496"/>
            <a:chExt cx="288099" cy="288099"/>
          </a:xfrm>
        </p:grpSpPr>
        <p:sp>
          <p:nvSpPr>
            <p:cNvPr id="260" name="Oval 25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1" name="Oval 26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8" name="Group 177"/>
          <p:cNvGrpSpPr/>
          <p:nvPr/>
        </p:nvGrpSpPr>
        <p:grpSpPr>
          <a:xfrm>
            <a:off x="5943893" y="3940768"/>
            <a:ext cx="258036" cy="258036"/>
            <a:chOff x="5298510" y="3607496"/>
            <a:chExt cx="288099" cy="288099"/>
          </a:xfrm>
        </p:grpSpPr>
        <p:sp>
          <p:nvSpPr>
            <p:cNvPr id="258" name="Oval 257"/>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9" name="Oval 258"/>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9" name="Group 178"/>
          <p:cNvGrpSpPr/>
          <p:nvPr/>
        </p:nvGrpSpPr>
        <p:grpSpPr>
          <a:xfrm>
            <a:off x="5539559" y="3558466"/>
            <a:ext cx="258036" cy="258036"/>
            <a:chOff x="5298510" y="3607496"/>
            <a:chExt cx="288099" cy="288099"/>
          </a:xfrm>
        </p:grpSpPr>
        <p:sp>
          <p:nvSpPr>
            <p:cNvPr id="256" name="Oval 25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7" name="Oval 25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0" name="Group 179"/>
          <p:cNvGrpSpPr/>
          <p:nvPr/>
        </p:nvGrpSpPr>
        <p:grpSpPr>
          <a:xfrm>
            <a:off x="6427750" y="3407333"/>
            <a:ext cx="258036" cy="258036"/>
            <a:chOff x="5298510" y="3607496"/>
            <a:chExt cx="288099" cy="288099"/>
          </a:xfrm>
        </p:grpSpPr>
        <p:sp>
          <p:nvSpPr>
            <p:cNvPr id="254" name="Oval 25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5" name="Oval 25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1" name="Group 180"/>
          <p:cNvGrpSpPr/>
          <p:nvPr/>
        </p:nvGrpSpPr>
        <p:grpSpPr>
          <a:xfrm>
            <a:off x="6006806" y="3431711"/>
            <a:ext cx="258036" cy="258036"/>
            <a:chOff x="5298510" y="3607496"/>
            <a:chExt cx="288099" cy="288099"/>
          </a:xfrm>
        </p:grpSpPr>
        <p:sp>
          <p:nvSpPr>
            <p:cNvPr id="252" name="Oval 25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3" name="Oval 25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2" name="Group 181"/>
          <p:cNvGrpSpPr/>
          <p:nvPr/>
        </p:nvGrpSpPr>
        <p:grpSpPr>
          <a:xfrm>
            <a:off x="5713000" y="3286798"/>
            <a:ext cx="258036" cy="258036"/>
            <a:chOff x="5298510" y="3607496"/>
            <a:chExt cx="288099" cy="288099"/>
          </a:xfrm>
        </p:grpSpPr>
        <p:sp>
          <p:nvSpPr>
            <p:cNvPr id="250" name="Oval 24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1" name="Oval 25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3" name="Group 182"/>
          <p:cNvGrpSpPr/>
          <p:nvPr/>
        </p:nvGrpSpPr>
        <p:grpSpPr>
          <a:xfrm>
            <a:off x="2564077" y="4763307"/>
            <a:ext cx="258036" cy="258036"/>
            <a:chOff x="5298510" y="3607496"/>
            <a:chExt cx="288099" cy="288099"/>
          </a:xfrm>
        </p:grpSpPr>
        <p:sp>
          <p:nvSpPr>
            <p:cNvPr id="248" name="Oval 247"/>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49" name="Oval 248"/>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cxnSp>
        <p:nvCxnSpPr>
          <p:cNvPr id="187" name="Straight Connector 186"/>
          <p:cNvCxnSpPr>
            <a:endCxn id="226" idx="1"/>
          </p:cNvCxnSpPr>
          <p:nvPr/>
        </p:nvCxnSpPr>
        <p:spPr>
          <a:xfrm>
            <a:off x="4001932" y="3544833"/>
            <a:ext cx="1510713" cy="684368"/>
          </a:xfrm>
          <a:prstGeom prst="line">
            <a:avLst/>
          </a:prstGeom>
          <a:noFill/>
          <a:ln w="28575" cap="flat" cmpd="sng" algn="ctr">
            <a:solidFill>
              <a:srgbClr val="0078D7"/>
            </a:solidFill>
            <a:prstDash val="sysDash"/>
            <a:headEnd type="none"/>
            <a:tailEnd type="none"/>
          </a:ln>
          <a:effectLst/>
        </p:spPr>
      </p:cxnSp>
      <p:cxnSp>
        <p:nvCxnSpPr>
          <p:cNvPr id="188" name="Straight Connector 187"/>
          <p:cNvCxnSpPr>
            <a:endCxn id="208" idx="0"/>
          </p:cNvCxnSpPr>
          <p:nvPr/>
        </p:nvCxnSpPr>
        <p:spPr>
          <a:xfrm>
            <a:off x="4047000" y="3560728"/>
            <a:ext cx="2224744" cy="1732606"/>
          </a:xfrm>
          <a:prstGeom prst="line">
            <a:avLst/>
          </a:prstGeom>
          <a:noFill/>
          <a:ln w="28575" cap="flat" cmpd="sng" algn="ctr">
            <a:solidFill>
              <a:srgbClr val="0078D7"/>
            </a:solidFill>
            <a:prstDash val="sysDash"/>
            <a:headEnd type="none"/>
            <a:tailEnd type="none"/>
          </a:ln>
          <a:effectLst/>
        </p:spPr>
      </p:cxnSp>
      <p:cxnSp>
        <p:nvCxnSpPr>
          <p:cNvPr id="190" name="Straight Connector 189"/>
          <p:cNvCxnSpPr/>
          <p:nvPr/>
        </p:nvCxnSpPr>
        <p:spPr>
          <a:xfrm>
            <a:off x="4034592" y="3579250"/>
            <a:ext cx="2352384" cy="416561"/>
          </a:xfrm>
          <a:prstGeom prst="line">
            <a:avLst/>
          </a:prstGeom>
          <a:noFill/>
          <a:ln w="28575" cap="flat" cmpd="sng" algn="ctr">
            <a:solidFill>
              <a:srgbClr val="0078D7"/>
            </a:solidFill>
            <a:prstDash val="sysDash"/>
            <a:headEnd type="none"/>
            <a:tailEnd type="none"/>
          </a:ln>
          <a:effectLst/>
        </p:spPr>
      </p:cxnSp>
      <p:cxnSp>
        <p:nvCxnSpPr>
          <p:cNvPr id="191" name="Straight Connector 190"/>
          <p:cNvCxnSpPr>
            <a:endCxn id="141" idx="13"/>
          </p:cNvCxnSpPr>
          <p:nvPr/>
        </p:nvCxnSpPr>
        <p:spPr>
          <a:xfrm flipV="1">
            <a:off x="4001932" y="3169458"/>
            <a:ext cx="2294094" cy="387017"/>
          </a:xfrm>
          <a:prstGeom prst="line">
            <a:avLst/>
          </a:prstGeom>
          <a:noFill/>
          <a:ln w="28575" cap="flat" cmpd="sng" algn="ctr">
            <a:solidFill>
              <a:srgbClr val="0078D7"/>
            </a:solidFill>
            <a:prstDash val="sysDash"/>
            <a:headEnd type="none"/>
            <a:tailEnd type="none"/>
          </a:ln>
          <a:effectLst/>
        </p:spPr>
      </p:cxnSp>
      <p:grpSp>
        <p:nvGrpSpPr>
          <p:cNvPr id="5" name="Group 4"/>
          <p:cNvGrpSpPr/>
          <p:nvPr/>
        </p:nvGrpSpPr>
        <p:grpSpPr>
          <a:xfrm>
            <a:off x="3584716" y="3232341"/>
            <a:ext cx="843218" cy="533975"/>
            <a:chOff x="1029392" y="2747554"/>
            <a:chExt cx="843218" cy="533975"/>
          </a:xfrm>
        </p:grpSpPr>
        <p:sp>
          <p:nvSpPr>
            <p:cNvPr id="119" name="Freeform 118"/>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20" name="Freeform 119"/>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22" name="Group 121"/>
          <p:cNvGrpSpPr/>
          <p:nvPr/>
        </p:nvGrpSpPr>
        <p:grpSpPr>
          <a:xfrm>
            <a:off x="6064763" y="5201884"/>
            <a:ext cx="590411" cy="373883"/>
            <a:chOff x="1029392" y="2747554"/>
            <a:chExt cx="843218" cy="533975"/>
          </a:xfrm>
        </p:grpSpPr>
        <p:sp>
          <p:nvSpPr>
            <p:cNvPr id="123" name="Freeform 122"/>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24" name="Freeform 123"/>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34" name="Group 133"/>
          <p:cNvGrpSpPr/>
          <p:nvPr/>
        </p:nvGrpSpPr>
        <p:grpSpPr>
          <a:xfrm>
            <a:off x="5261552" y="4089101"/>
            <a:ext cx="590411" cy="373883"/>
            <a:chOff x="1029392" y="2747554"/>
            <a:chExt cx="843218" cy="533975"/>
          </a:xfrm>
        </p:grpSpPr>
        <p:sp>
          <p:nvSpPr>
            <p:cNvPr id="135" name="Freeform 134"/>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36" name="Freeform 135"/>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37" name="Group 136"/>
          <p:cNvGrpSpPr/>
          <p:nvPr/>
        </p:nvGrpSpPr>
        <p:grpSpPr>
          <a:xfrm>
            <a:off x="6239005" y="3733150"/>
            <a:ext cx="590411" cy="373883"/>
            <a:chOff x="1029392" y="2747554"/>
            <a:chExt cx="843218" cy="533975"/>
          </a:xfrm>
        </p:grpSpPr>
        <p:sp>
          <p:nvSpPr>
            <p:cNvPr id="138" name="Freeform 137"/>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39" name="Freeform 138"/>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40" name="Group 139"/>
          <p:cNvGrpSpPr/>
          <p:nvPr/>
        </p:nvGrpSpPr>
        <p:grpSpPr>
          <a:xfrm>
            <a:off x="6296026" y="2926103"/>
            <a:ext cx="590411" cy="373883"/>
            <a:chOff x="1029392" y="2747554"/>
            <a:chExt cx="843218" cy="533975"/>
          </a:xfrm>
        </p:grpSpPr>
        <p:sp>
          <p:nvSpPr>
            <p:cNvPr id="141" name="Freeform 140"/>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42" name="Freeform 141"/>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Tree>
    <p:extLst>
      <p:ext uri="{BB962C8B-B14F-4D97-AF65-F5344CB8AC3E}">
        <p14:creationId xmlns:p14="http://schemas.microsoft.com/office/powerpoint/2010/main" val="337444777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95CA8-A0C4-4EDB-BD67-9A7CBE2D4CF5}"/>
              </a:ext>
            </a:extLst>
          </p:cNvPr>
          <p:cNvSpPr>
            <a:spLocks noGrp="1"/>
          </p:cNvSpPr>
          <p:nvPr>
            <p:ph type="title"/>
          </p:nvPr>
        </p:nvSpPr>
        <p:spPr/>
        <p:txBody>
          <a:bodyPr vert="horz" wrap="square" lIns="146304" tIns="91440" rIns="146304" bIns="91440" rtlCol="0" anchor="t">
            <a:noAutofit/>
          </a:bodyPr>
          <a:lstStyle/>
          <a:p>
            <a:r>
              <a:rPr lang="en-US" sz="2800" cap="all" dirty="0"/>
              <a:t>Accelerate migration </a:t>
            </a:r>
            <a:br>
              <a:rPr lang="en-US" sz="2800" cap="all" dirty="0"/>
            </a:br>
            <a:r>
              <a:rPr lang="en-US" sz="2800" cap="all" dirty="0"/>
              <a:t>with Azure Database Migration Service</a:t>
            </a:r>
          </a:p>
        </p:txBody>
      </p:sp>
      <p:sp>
        <p:nvSpPr>
          <p:cNvPr id="5" name="Text Placeholder 4">
            <a:extLst>
              <a:ext uri="{FF2B5EF4-FFF2-40B4-BE49-F238E27FC236}">
                <a16:creationId xmlns:a16="http://schemas.microsoft.com/office/drawing/2014/main" id="{1167C601-9F1B-455E-AA18-0FD3F62DDD0E}"/>
              </a:ext>
            </a:extLst>
          </p:cNvPr>
          <p:cNvSpPr>
            <a:spLocks noGrp="1"/>
          </p:cNvSpPr>
          <p:nvPr>
            <p:ph type="body" sz="quarter" idx="10"/>
          </p:nvPr>
        </p:nvSpPr>
        <p:spPr/>
        <p:txBody>
          <a:bodyPr/>
          <a:lstStyle/>
          <a:p>
            <a:pPr marL="0" indent="0">
              <a:spcAft>
                <a:spcPts val="600"/>
              </a:spcAft>
              <a:buNone/>
            </a:pPr>
            <a:r>
              <a:rPr lang="en-US"/>
              <a:t>Easily migrate your operational databases and data warehouses with a fully managed database migration service</a:t>
            </a:r>
          </a:p>
          <a:p>
            <a:pPr marL="0" indent="0">
              <a:spcAft>
                <a:spcPts val="600"/>
              </a:spcAft>
              <a:buNone/>
            </a:pPr>
            <a:endParaRPr lang="en-US"/>
          </a:p>
          <a:p>
            <a:pPr marL="0" indent="0">
              <a:spcAft>
                <a:spcPts val="600"/>
              </a:spcAft>
              <a:buNone/>
            </a:pPr>
            <a:r>
              <a:rPr lang="en-US"/>
              <a:t>Migrate your data seamlessly and reliably to the cloud </a:t>
            </a:r>
            <a:r>
              <a:rPr lang="en-US" i="1"/>
              <a:t>at scale and with minimal downtime</a:t>
            </a:r>
          </a:p>
          <a:p>
            <a:pPr marL="0" indent="0">
              <a:spcAft>
                <a:spcPts val="600"/>
              </a:spcAft>
            </a:pPr>
            <a:endParaRPr lang="en-US"/>
          </a:p>
          <a:p>
            <a:pPr marL="0" lvl="0" indent="0" defTabSz="950698">
              <a:lnSpc>
                <a:spcPct val="90000"/>
              </a:lnSpc>
              <a:spcBef>
                <a:spcPct val="0"/>
              </a:spcBef>
              <a:spcAft>
                <a:spcPts val="600"/>
              </a:spcAft>
              <a:buNone/>
              <a:defRPr/>
            </a:pPr>
            <a:r>
              <a:rPr lang="en-US">
                <a:sym typeface="Wingdings" panose="05000000000000000000" pitchFamily="2" charset="2"/>
              </a:rPr>
              <a:t>Migrate SQL Server &amp; 3rd party databases to Azure SQL Database</a:t>
            </a:r>
          </a:p>
          <a:p>
            <a:pPr marL="0" indent="0">
              <a:buNone/>
            </a:pPr>
            <a:endParaRPr lang="en-US"/>
          </a:p>
        </p:txBody>
      </p:sp>
      <p:sp>
        <p:nvSpPr>
          <p:cNvPr id="221" name="TextBox 220">
            <a:extLst>
              <a:ext uri="{FF2B5EF4-FFF2-40B4-BE49-F238E27FC236}">
                <a16:creationId xmlns:a16="http://schemas.microsoft.com/office/drawing/2014/main" id="{7D46746F-2713-48A8-A060-5E455F2801A0}"/>
              </a:ext>
            </a:extLst>
          </p:cNvPr>
          <p:cNvSpPr txBox="1"/>
          <p:nvPr/>
        </p:nvSpPr>
        <p:spPr>
          <a:xfrm>
            <a:off x="5500913" y="351745"/>
            <a:ext cx="5265057" cy="338554"/>
          </a:xfrm>
          <a:prstGeom prst="rect">
            <a:avLst/>
          </a:prstGeom>
          <a:noFill/>
        </p:spPr>
        <p:txBody>
          <a:bodyPr wrap="square" rtlCol="0">
            <a:spAutoFit/>
          </a:bodyPr>
          <a:lstStyle/>
          <a:p>
            <a:r>
              <a:rPr lang="en-US" sz="1600" b="1" kern="0" spc="100">
                <a:latin typeface="Segoe UI Semibold" charset="0"/>
                <a:cs typeface="Segoe UI Semibold" charset="0"/>
              </a:rPr>
              <a:t>Azure Database Migration Service</a:t>
            </a:r>
          </a:p>
        </p:txBody>
      </p:sp>
      <p:grpSp>
        <p:nvGrpSpPr>
          <p:cNvPr id="23" name="Group 22">
            <a:extLst>
              <a:ext uri="{FF2B5EF4-FFF2-40B4-BE49-F238E27FC236}">
                <a16:creationId xmlns:a16="http://schemas.microsoft.com/office/drawing/2014/main" id="{BA5A64EC-A74D-4804-BE79-486A363E606C}"/>
              </a:ext>
            </a:extLst>
          </p:cNvPr>
          <p:cNvGrpSpPr/>
          <p:nvPr/>
        </p:nvGrpSpPr>
        <p:grpSpPr>
          <a:xfrm>
            <a:off x="7004481" y="1001782"/>
            <a:ext cx="3321801" cy="5034590"/>
            <a:chOff x="6609427" y="903154"/>
            <a:chExt cx="3264702" cy="4948049"/>
          </a:xfrm>
        </p:grpSpPr>
        <p:grpSp>
          <p:nvGrpSpPr>
            <p:cNvPr id="27" name="Group 26">
              <a:extLst>
                <a:ext uri="{FF2B5EF4-FFF2-40B4-BE49-F238E27FC236}">
                  <a16:creationId xmlns:a16="http://schemas.microsoft.com/office/drawing/2014/main" id="{A4B4CEFE-5E8B-41EF-A0CB-EE85DB499F0D}"/>
                </a:ext>
              </a:extLst>
            </p:cNvPr>
            <p:cNvGrpSpPr/>
            <p:nvPr/>
          </p:nvGrpSpPr>
          <p:grpSpPr>
            <a:xfrm>
              <a:off x="7502307" y="2245155"/>
              <a:ext cx="2371822" cy="3606048"/>
              <a:chOff x="8563111" y="2115295"/>
              <a:chExt cx="2114349" cy="3214591"/>
            </a:xfrm>
          </p:grpSpPr>
          <p:sp>
            <p:nvSpPr>
              <p:cNvPr id="46" name="Freeform 182">
                <a:extLst>
                  <a:ext uri="{FF2B5EF4-FFF2-40B4-BE49-F238E27FC236}">
                    <a16:creationId xmlns:a16="http://schemas.microsoft.com/office/drawing/2014/main" id="{C8115040-7359-4D31-BB8A-B091023714DC}"/>
                  </a:ext>
                </a:extLst>
              </p:cNvPr>
              <p:cNvSpPr/>
              <p:nvPr/>
            </p:nvSpPr>
            <p:spPr bwMode="auto">
              <a:xfrm>
                <a:off x="8563111" y="4174743"/>
                <a:ext cx="900664" cy="1155143"/>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cap="flat" cmpd="sng" algn="ctr">
                <a:solidFill>
                  <a:srgbClr val="0078D7"/>
                </a:solidFill>
                <a:prstDash val="solid"/>
                <a:miter lim="800000"/>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5" rtl="0"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47" name="Group 46">
                <a:extLst>
                  <a:ext uri="{FF2B5EF4-FFF2-40B4-BE49-F238E27FC236}">
                    <a16:creationId xmlns:a16="http://schemas.microsoft.com/office/drawing/2014/main" id="{855AA5DF-93BE-47AF-A403-63705E5EB97D}"/>
                  </a:ext>
                </a:extLst>
              </p:cNvPr>
              <p:cNvGrpSpPr/>
              <p:nvPr/>
            </p:nvGrpSpPr>
            <p:grpSpPr>
              <a:xfrm>
                <a:off x="9030687" y="3305812"/>
                <a:ext cx="1199061" cy="846455"/>
                <a:chOff x="3061473" y="3636838"/>
                <a:chExt cx="1175657" cy="829933"/>
              </a:xfrm>
              <a:solidFill>
                <a:srgbClr val="FFFFFF"/>
              </a:solidFill>
            </p:grpSpPr>
            <p:cxnSp>
              <p:nvCxnSpPr>
                <p:cNvPr id="50" name="Straight Arrow Connector 49">
                  <a:extLst>
                    <a:ext uri="{FF2B5EF4-FFF2-40B4-BE49-F238E27FC236}">
                      <a16:creationId xmlns:a16="http://schemas.microsoft.com/office/drawing/2014/main" id="{68569DD5-F3BC-4D02-B55C-F0E17604EA17}"/>
                    </a:ext>
                  </a:extLst>
                </p:cNvPr>
                <p:cNvCxnSpPr/>
                <p:nvPr/>
              </p:nvCxnSpPr>
              <p:spPr>
                <a:xfrm flipV="1">
                  <a:off x="3061473" y="3636838"/>
                  <a:ext cx="0" cy="829933"/>
                </a:xfrm>
                <a:prstGeom prst="straightConnector1">
                  <a:avLst/>
                </a:prstGeom>
                <a:grpFill/>
                <a:ln w="12700" cap="flat" cmpd="sng" algn="ctr">
                  <a:solidFill>
                    <a:srgbClr val="0078D7"/>
                  </a:solidFill>
                  <a:prstDash val="dash"/>
                  <a:miter lim="800000"/>
                  <a:tailEnd type="triangle"/>
                </a:ln>
                <a:effectLst/>
              </p:spPr>
            </p:cxnSp>
            <p:cxnSp>
              <p:nvCxnSpPr>
                <p:cNvPr id="51" name="Straight Arrow Connector 50">
                  <a:extLst>
                    <a:ext uri="{FF2B5EF4-FFF2-40B4-BE49-F238E27FC236}">
                      <a16:creationId xmlns:a16="http://schemas.microsoft.com/office/drawing/2014/main" id="{2553EA50-B630-4590-8AE9-5C6404EBD678}"/>
                    </a:ext>
                  </a:extLst>
                </p:cNvPr>
                <p:cNvCxnSpPr/>
                <p:nvPr/>
              </p:nvCxnSpPr>
              <p:spPr>
                <a:xfrm flipV="1">
                  <a:off x="4237130" y="3636838"/>
                  <a:ext cx="0" cy="829933"/>
                </a:xfrm>
                <a:prstGeom prst="straightConnector1">
                  <a:avLst/>
                </a:prstGeom>
                <a:grpFill/>
                <a:ln w="12700" cap="flat" cmpd="sng" algn="ctr">
                  <a:solidFill>
                    <a:srgbClr val="0078D7"/>
                  </a:solidFill>
                  <a:prstDash val="dash"/>
                  <a:miter lim="800000"/>
                  <a:tailEnd type="triangle"/>
                </a:ln>
                <a:effectLst/>
              </p:spPr>
            </p:cxnSp>
          </p:grpSp>
          <p:sp>
            <p:nvSpPr>
              <p:cNvPr id="48" name="Freeform 182">
                <a:extLst>
                  <a:ext uri="{FF2B5EF4-FFF2-40B4-BE49-F238E27FC236}">
                    <a16:creationId xmlns:a16="http://schemas.microsoft.com/office/drawing/2014/main" id="{0BB6EA5C-D526-44C9-9732-4CE85969A796}"/>
                  </a:ext>
                </a:extLst>
              </p:cNvPr>
              <p:cNvSpPr/>
              <p:nvPr/>
            </p:nvSpPr>
            <p:spPr bwMode="auto">
              <a:xfrm>
                <a:off x="9776796" y="4174743"/>
                <a:ext cx="900664" cy="1155143"/>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cap="flat" cmpd="sng" algn="ctr">
                <a:solidFill>
                  <a:srgbClr val="0078D7"/>
                </a:solidFill>
                <a:prstDash val="solid"/>
                <a:miter lim="800000"/>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5" rtl="0"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9" name="TextBox 48">
                <a:extLst>
                  <a:ext uri="{FF2B5EF4-FFF2-40B4-BE49-F238E27FC236}">
                    <a16:creationId xmlns:a16="http://schemas.microsoft.com/office/drawing/2014/main" id="{47ED4F28-0743-4BA7-8BBE-CDB79F5C4686}"/>
                  </a:ext>
                </a:extLst>
              </p:cNvPr>
              <p:cNvSpPr txBox="1"/>
              <p:nvPr/>
            </p:nvSpPr>
            <p:spPr>
              <a:xfrm>
                <a:off x="9458783" y="2115295"/>
                <a:ext cx="329249" cy="609056"/>
              </a:xfrm>
              <a:prstGeom prst="rect">
                <a:avLst/>
              </a:prstGeom>
              <a:noFill/>
              <a:ln>
                <a:noFill/>
              </a:ln>
            </p:spPr>
            <p:txBody>
              <a:bodyPr wrap="none" lIns="182854" tIns="146284" rIns="182854" bIns="146284" rtlCol="0">
                <a:spAutoFit/>
              </a:bodyPr>
              <a:lstStyle/>
              <a:p>
                <a:pPr marL="0" marR="0" lvl="0" indent="0" algn="ctr" defTabSz="914225" rtl="0" eaLnBrk="1" fontAlgn="auto" latinLnBrk="0" hangingPunct="1">
                  <a:lnSpc>
                    <a:spcPct val="90000"/>
                  </a:lnSpc>
                  <a:spcBef>
                    <a:spcPts val="0"/>
                  </a:spcBef>
                  <a:spcAft>
                    <a:spcPts val="600"/>
                  </a:spcAft>
                  <a:buClrTx/>
                  <a:buSzTx/>
                  <a:buFontTx/>
                  <a:buNone/>
                  <a:tabLst/>
                  <a:defRPr/>
                </a:pPr>
                <a:endParaRPr kumimoji="0" lang="en-US" sz="2800" b="1" i="0" u="none" strike="noStrike" kern="0" cap="none" spc="0" normalizeH="0" baseline="0" noProof="0">
                  <a:ln>
                    <a:noFill/>
                  </a:ln>
                  <a:solidFill>
                    <a:srgbClr val="0078D7"/>
                  </a:solidFill>
                  <a:effectLst/>
                  <a:uLnTx/>
                  <a:uFillTx/>
                  <a:latin typeface="Segoe UI" charset="0"/>
                  <a:ea typeface="Segoe UI" charset="0"/>
                  <a:cs typeface="Segoe UI" charset="0"/>
                </a:endParaRPr>
              </a:p>
            </p:txBody>
          </p:sp>
        </p:grpSp>
        <p:grpSp>
          <p:nvGrpSpPr>
            <p:cNvPr id="28" name="Group 27">
              <a:extLst>
                <a:ext uri="{FF2B5EF4-FFF2-40B4-BE49-F238E27FC236}">
                  <a16:creationId xmlns:a16="http://schemas.microsoft.com/office/drawing/2014/main" id="{ABD7E734-3BEC-41AB-81A3-3EEC94DE1DF4}"/>
                </a:ext>
              </a:extLst>
            </p:cNvPr>
            <p:cNvGrpSpPr/>
            <p:nvPr/>
          </p:nvGrpSpPr>
          <p:grpSpPr>
            <a:xfrm>
              <a:off x="6609427" y="903154"/>
              <a:ext cx="3204715" cy="2610318"/>
              <a:chOff x="5770506" y="1941870"/>
              <a:chExt cx="2683253" cy="2185575"/>
            </a:xfrm>
          </p:grpSpPr>
          <p:sp>
            <p:nvSpPr>
              <p:cNvPr id="32" name="Cylinder 31">
                <a:extLst>
                  <a:ext uri="{FF2B5EF4-FFF2-40B4-BE49-F238E27FC236}">
                    <a16:creationId xmlns:a16="http://schemas.microsoft.com/office/drawing/2014/main" id="{9CFFBD3E-1B57-427B-B461-E091839AA5F2}"/>
                  </a:ext>
                </a:extLst>
              </p:cNvPr>
              <p:cNvSpPr/>
              <p:nvPr/>
            </p:nvSpPr>
            <p:spPr bwMode="auto">
              <a:xfrm>
                <a:off x="5770506" y="1941870"/>
                <a:ext cx="1394222" cy="1765189"/>
              </a:xfrm>
              <a:prstGeom prst="can">
                <a:avLst>
                  <a:gd name="adj" fmla="val 36209"/>
                </a:avLst>
              </a:prstGeom>
              <a:noFill/>
              <a:ln w="15875">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3200">
                    <a:solidFill>
                      <a:srgbClr val="0078D7"/>
                    </a:solidFill>
                    <a:latin typeface="Segoe UI Semibold" panose="020B0702040204020203" pitchFamily="34" charset="0"/>
                    <a:ea typeface="Segoe UI" pitchFamily="34" charset="0"/>
                    <a:cs typeface="Segoe UI Semibold" panose="020B0702040204020203" pitchFamily="34" charset="0"/>
                  </a:rPr>
                  <a:t>SQL</a:t>
                </a:r>
              </a:p>
            </p:txBody>
          </p:sp>
          <p:sp>
            <p:nvSpPr>
              <p:cNvPr id="45" name="Freeform 146">
                <a:extLst>
                  <a:ext uri="{FF2B5EF4-FFF2-40B4-BE49-F238E27FC236}">
                    <a16:creationId xmlns:a16="http://schemas.microsoft.com/office/drawing/2014/main" id="{3055519E-6C2F-4004-BAAC-0AA92A865D73}"/>
                  </a:ext>
                </a:extLst>
              </p:cNvPr>
              <p:cNvSpPr>
                <a:spLocks noChangeAspect="1"/>
              </p:cNvSpPr>
              <p:nvPr/>
            </p:nvSpPr>
            <p:spPr bwMode="auto">
              <a:xfrm>
                <a:off x="6432892" y="2847614"/>
                <a:ext cx="2020867" cy="127983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5875">
                <a:solidFill>
                  <a:srgbClr val="0078D7"/>
                </a:solid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IN" sz="2400">
                  <a:gradFill>
                    <a:gsLst>
                      <a:gs pos="0">
                        <a:srgbClr val="FFFFFF"/>
                      </a:gs>
                      <a:gs pos="100000">
                        <a:srgbClr val="FFFFFF"/>
                      </a:gs>
                    </a:gsLst>
                    <a:lin ang="5400000" scaled="0"/>
                  </a:gradFill>
                </a:endParaRPr>
              </a:p>
            </p:txBody>
          </p:sp>
        </p:grpSp>
        <p:sp>
          <p:nvSpPr>
            <p:cNvPr id="30" name="TextBox 29">
              <a:extLst>
                <a:ext uri="{FF2B5EF4-FFF2-40B4-BE49-F238E27FC236}">
                  <a16:creationId xmlns:a16="http://schemas.microsoft.com/office/drawing/2014/main" id="{486C2593-5A8A-49FF-BC69-DE5B03ED6AB7}"/>
                </a:ext>
              </a:extLst>
            </p:cNvPr>
            <p:cNvSpPr txBox="1"/>
            <p:nvPr/>
          </p:nvSpPr>
          <p:spPr>
            <a:xfrm>
              <a:off x="9000893" y="5098094"/>
              <a:ext cx="720247" cy="362983"/>
            </a:xfrm>
            <a:prstGeom prst="rect">
              <a:avLst/>
            </a:prstGeom>
            <a:noFill/>
          </p:spPr>
          <p:txBody>
            <a:bodyPr wrap="square" lIns="91440" tIns="45720" rIns="91440" bIns="45720" rtlCol="0">
              <a:spAutoFit/>
            </a:bodyPr>
            <a:lstStyle/>
            <a:p>
              <a:pPr>
                <a:lnSpc>
                  <a:spcPct val="90000"/>
                </a:lnSpc>
                <a:spcAft>
                  <a:spcPts val="600"/>
                </a:spcAft>
              </a:pPr>
              <a:r>
                <a:rPr lang="en-US" sz="2000">
                  <a:solidFill>
                    <a:srgbClr val="0078D7"/>
                  </a:solidFill>
                  <a:latin typeface="Segoe UI Semibold" panose="020B0702040204020203" pitchFamily="34" charset="0"/>
                  <a:ea typeface="Segoe UI" pitchFamily="34" charset="0"/>
                  <a:cs typeface="Segoe UI Semibold" panose="020B0702040204020203" pitchFamily="34" charset="0"/>
                </a:rPr>
                <a:t>SQL</a:t>
              </a:r>
              <a:endParaRPr lang="en-US" sz="1400">
                <a:solidFill>
                  <a:srgbClr val="0078D7"/>
                </a:solidFill>
                <a:latin typeface="Segoe UI Semibold" panose="020B0702040204020203" pitchFamily="34" charset="0"/>
                <a:ea typeface="Segoe UI" pitchFamily="34" charset="0"/>
                <a:cs typeface="Segoe UI Semibold" panose="020B0702040204020203" pitchFamily="34" charset="0"/>
              </a:endParaRPr>
            </a:p>
          </p:txBody>
        </p:sp>
        <p:sp>
          <p:nvSpPr>
            <p:cNvPr id="31" name="TextBox 30">
              <a:extLst>
                <a:ext uri="{FF2B5EF4-FFF2-40B4-BE49-F238E27FC236}">
                  <a16:creationId xmlns:a16="http://schemas.microsoft.com/office/drawing/2014/main" id="{974AC3CF-881B-4E73-AD02-3870259D4E18}"/>
                </a:ext>
              </a:extLst>
            </p:cNvPr>
            <p:cNvSpPr txBox="1"/>
            <p:nvPr/>
          </p:nvSpPr>
          <p:spPr>
            <a:xfrm>
              <a:off x="7514318" y="5111793"/>
              <a:ext cx="1135437" cy="362983"/>
            </a:xfrm>
            <a:prstGeom prst="rect">
              <a:avLst/>
            </a:prstGeom>
            <a:noFill/>
          </p:spPr>
          <p:txBody>
            <a:bodyPr wrap="square" lIns="91440" tIns="45720" rIns="91440" bIns="45720" rtlCol="0">
              <a:spAutoFit/>
            </a:bodyPr>
            <a:lstStyle/>
            <a:p>
              <a:pPr>
                <a:lnSpc>
                  <a:spcPct val="90000"/>
                </a:lnSpc>
                <a:spcAft>
                  <a:spcPts val="600"/>
                </a:spcAft>
              </a:pPr>
              <a:r>
                <a:rPr lang="en-US" sz="2000">
                  <a:solidFill>
                    <a:srgbClr val="0078D7"/>
                  </a:solidFill>
                  <a:latin typeface="Segoe UI Semibold" panose="020B0702040204020203" pitchFamily="34" charset="0"/>
                  <a:ea typeface="Segoe UI" pitchFamily="34" charset="0"/>
                  <a:cs typeface="Segoe UI Semibold" panose="020B0702040204020203" pitchFamily="34" charset="0"/>
                </a:rPr>
                <a:t>MySQL</a:t>
              </a:r>
              <a:endParaRPr lang="en-US" sz="1400">
                <a:solidFill>
                  <a:srgbClr val="0078D7"/>
                </a:solidFill>
                <a:latin typeface="Segoe UI Semibold" panose="020B0702040204020203" pitchFamily="34" charset="0"/>
                <a:ea typeface="Segoe UI" pitchFamily="34" charset="0"/>
                <a:cs typeface="Segoe UI Semibold" panose="020B0702040204020203" pitchFamily="34" charset="0"/>
              </a:endParaRPr>
            </a:p>
          </p:txBody>
        </p:sp>
      </p:grpSp>
      <p:grpSp>
        <p:nvGrpSpPr>
          <p:cNvPr id="18" name="Group 17">
            <a:extLst>
              <a:ext uri="{FF2B5EF4-FFF2-40B4-BE49-F238E27FC236}">
                <a16:creationId xmlns:a16="http://schemas.microsoft.com/office/drawing/2014/main" id="{A37D04CC-D97F-45F0-A197-1DA58D0D2C6F}"/>
              </a:ext>
            </a:extLst>
          </p:cNvPr>
          <p:cNvGrpSpPr/>
          <p:nvPr/>
        </p:nvGrpSpPr>
        <p:grpSpPr>
          <a:xfrm>
            <a:off x="224790" y="6088624"/>
            <a:ext cx="446268" cy="553476"/>
            <a:chOff x="-89366" y="1982903"/>
            <a:chExt cx="986802" cy="1223863"/>
          </a:xfrm>
        </p:grpSpPr>
        <p:sp>
          <p:nvSpPr>
            <p:cNvPr id="19" name="Freeform 5">
              <a:extLst>
                <a:ext uri="{FF2B5EF4-FFF2-40B4-BE49-F238E27FC236}">
                  <a16:creationId xmlns:a16="http://schemas.microsoft.com/office/drawing/2014/main" id="{3ACFB8B9-A490-4949-946B-BD3166118315}"/>
                </a:ext>
              </a:extLst>
            </p:cNvPr>
            <p:cNvSpPr>
              <a:spLocks/>
            </p:cNvSpPr>
            <p:nvPr/>
          </p:nvSpPr>
          <p:spPr bwMode="auto">
            <a:xfrm>
              <a:off x="-89366" y="2107542"/>
              <a:ext cx="555856" cy="565226"/>
            </a:xfrm>
            <a:custGeom>
              <a:avLst/>
              <a:gdLst>
                <a:gd name="T0" fmla="*/ 1 w 130"/>
                <a:gd name="T1" fmla="*/ 132 h 132"/>
                <a:gd name="T2" fmla="*/ 0 w 130"/>
                <a:gd name="T3" fmla="*/ 115 h 132"/>
                <a:gd name="T4" fmla="*/ 115 w 130"/>
                <a:gd name="T5" fmla="*/ 0 h 132"/>
                <a:gd name="T6" fmla="*/ 130 w 130"/>
                <a:gd name="T7" fmla="*/ 0 h 132"/>
              </a:gdLst>
              <a:ahLst/>
              <a:cxnLst>
                <a:cxn ang="0">
                  <a:pos x="T0" y="T1"/>
                </a:cxn>
                <a:cxn ang="0">
                  <a:pos x="T2" y="T3"/>
                </a:cxn>
                <a:cxn ang="0">
                  <a:pos x="T4" y="T5"/>
                </a:cxn>
                <a:cxn ang="0">
                  <a:pos x="T6" y="T7"/>
                </a:cxn>
              </a:cxnLst>
              <a:rect l="0" t="0" r="r" b="b"/>
              <a:pathLst>
                <a:path w="130" h="132">
                  <a:moveTo>
                    <a:pt x="1" y="132"/>
                  </a:moveTo>
                  <a:cubicBezTo>
                    <a:pt x="1" y="126"/>
                    <a:pt x="0" y="120"/>
                    <a:pt x="0" y="115"/>
                  </a:cubicBezTo>
                  <a:cubicBezTo>
                    <a:pt x="0" y="51"/>
                    <a:pt x="51" y="0"/>
                    <a:pt x="115" y="0"/>
                  </a:cubicBezTo>
                  <a:cubicBezTo>
                    <a:pt x="121" y="0"/>
                    <a:pt x="126" y="0"/>
                    <a:pt x="130"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6">
              <a:extLst>
                <a:ext uri="{FF2B5EF4-FFF2-40B4-BE49-F238E27FC236}">
                  <a16:creationId xmlns:a16="http://schemas.microsoft.com/office/drawing/2014/main" id="{0E7D8BCC-55FC-47DD-8794-80E0C11951B6}"/>
                </a:ext>
              </a:extLst>
            </p:cNvPr>
            <p:cNvSpPr>
              <a:spLocks/>
            </p:cNvSpPr>
            <p:nvPr/>
          </p:nvSpPr>
          <p:spPr bwMode="auto">
            <a:xfrm>
              <a:off x="266632" y="2538488"/>
              <a:ext cx="630804" cy="552734"/>
            </a:xfrm>
            <a:custGeom>
              <a:avLst/>
              <a:gdLst>
                <a:gd name="T0" fmla="*/ 0 w 147"/>
                <a:gd name="T1" fmla="*/ 125 h 129"/>
                <a:gd name="T2" fmla="*/ 32 w 147"/>
                <a:gd name="T3" fmla="*/ 129 h 129"/>
                <a:gd name="T4" fmla="*/ 147 w 147"/>
                <a:gd name="T5" fmla="*/ 14 h 129"/>
                <a:gd name="T6" fmla="*/ 146 w 147"/>
                <a:gd name="T7" fmla="*/ 0 h 129"/>
              </a:gdLst>
              <a:ahLst/>
              <a:cxnLst>
                <a:cxn ang="0">
                  <a:pos x="T0" y="T1"/>
                </a:cxn>
                <a:cxn ang="0">
                  <a:pos x="T2" y="T3"/>
                </a:cxn>
                <a:cxn ang="0">
                  <a:pos x="T4" y="T5"/>
                </a:cxn>
                <a:cxn ang="0">
                  <a:pos x="T6" y="T7"/>
                </a:cxn>
              </a:cxnLst>
              <a:rect l="0" t="0" r="r" b="b"/>
              <a:pathLst>
                <a:path w="147" h="129">
                  <a:moveTo>
                    <a:pt x="0" y="125"/>
                  </a:moveTo>
                  <a:cubicBezTo>
                    <a:pt x="10" y="127"/>
                    <a:pt x="21" y="129"/>
                    <a:pt x="32" y="129"/>
                  </a:cubicBezTo>
                  <a:cubicBezTo>
                    <a:pt x="96" y="129"/>
                    <a:pt x="147" y="77"/>
                    <a:pt x="147" y="14"/>
                  </a:cubicBezTo>
                  <a:cubicBezTo>
                    <a:pt x="147" y="9"/>
                    <a:pt x="147" y="4"/>
                    <a:pt x="146"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FD47F4FF-DE90-429A-A0EC-C5D3CCC8805A}"/>
                </a:ext>
              </a:extLst>
            </p:cNvPr>
            <p:cNvSpPr>
              <a:spLocks/>
            </p:cNvSpPr>
            <p:nvPr/>
          </p:nvSpPr>
          <p:spPr bwMode="auto">
            <a:xfrm>
              <a:off x="263510" y="2988171"/>
              <a:ext cx="140525" cy="218595"/>
            </a:xfrm>
            <a:custGeom>
              <a:avLst/>
              <a:gdLst>
                <a:gd name="T0" fmla="*/ 33 w 33"/>
                <a:gd name="T1" fmla="*/ 0 h 51"/>
                <a:gd name="T2" fmla="*/ 0 w 33"/>
                <a:gd name="T3" fmla="*/ 19 h 51"/>
                <a:gd name="T4" fmla="*/ 20 w 33"/>
                <a:gd name="T5" fmla="*/ 51 h 51"/>
              </a:gdLst>
              <a:ahLst/>
              <a:cxnLst>
                <a:cxn ang="0">
                  <a:pos x="T0" y="T1"/>
                </a:cxn>
                <a:cxn ang="0">
                  <a:pos x="T2" y="T3"/>
                </a:cxn>
                <a:cxn ang="0">
                  <a:pos x="T4" y="T5"/>
                </a:cxn>
              </a:cxnLst>
              <a:rect l="0" t="0" r="r" b="b"/>
              <a:pathLst>
                <a:path w="33" h="51">
                  <a:moveTo>
                    <a:pt x="33" y="0"/>
                  </a:moveTo>
                  <a:cubicBezTo>
                    <a:pt x="0" y="19"/>
                    <a:pt x="0" y="19"/>
                    <a:pt x="0" y="19"/>
                  </a:cubicBezTo>
                  <a:cubicBezTo>
                    <a:pt x="20" y="51"/>
                    <a:pt x="20" y="51"/>
                    <a:pt x="20" y="5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8">
              <a:extLst>
                <a:ext uri="{FF2B5EF4-FFF2-40B4-BE49-F238E27FC236}">
                  <a16:creationId xmlns:a16="http://schemas.microsoft.com/office/drawing/2014/main" id="{19AF5AFF-C26E-41E5-88A5-E1EB3C383EB9}"/>
                </a:ext>
              </a:extLst>
            </p:cNvPr>
            <p:cNvSpPr>
              <a:spLocks/>
            </p:cNvSpPr>
            <p:nvPr/>
          </p:nvSpPr>
          <p:spPr bwMode="auto">
            <a:xfrm rot="20858347">
              <a:off x="333774" y="1982903"/>
              <a:ext cx="140525" cy="221719"/>
            </a:xfrm>
            <a:custGeom>
              <a:avLst/>
              <a:gdLst>
                <a:gd name="T0" fmla="*/ 0 w 33"/>
                <a:gd name="T1" fmla="*/ 52 h 52"/>
                <a:gd name="T2" fmla="*/ 33 w 33"/>
                <a:gd name="T3" fmla="*/ 32 h 52"/>
                <a:gd name="T4" fmla="*/ 13 w 33"/>
                <a:gd name="T5" fmla="*/ 0 h 52"/>
              </a:gdLst>
              <a:ahLst/>
              <a:cxnLst>
                <a:cxn ang="0">
                  <a:pos x="T0" y="T1"/>
                </a:cxn>
                <a:cxn ang="0">
                  <a:pos x="T2" y="T3"/>
                </a:cxn>
                <a:cxn ang="0">
                  <a:pos x="T4" y="T5"/>
                </a:cxn>
              </a:cxnLst>
              <a:rect l="0" t="0" r="r" b="b"/>
              <a:pathLst>
                <a:path w="33" h="52">
                  <a:moveTo>
                    <a:pt x="0" y="52"/>
                  </a:moveTo>
                  <a:cubicBezTo>
                    <a:pt x="33" y="32"/>
                    <a:pt x="33" y="32"/>
                    <a:pt x="33" y="32"/>
                  </a:cubicBezTo>
                  <a:cubicBezTo>
                    <a:pt x="13" y="0"/>
                    <a:pt x="13" y="0"/>
                    <a:pt x="13"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Oval 10">
              <a:extLst>
                <a:ext uri="{FF2B5EF4-FFF2-40B4-BE49-F238E27FC236}">
                  <a16:creationId xmlns:a16="http://schemas.microsoft.com/office/drawing/2014/main" id="{CEEF6CD8-65BA-4A4C-99AF-4B6CD952859E}"/>
                </a:ext>
              </a:extLst>
            </p:cNvPr>
            <p:cNvSpPr>
              <a:spLocks noChangeArrowheads="1"/>
            </p:cNvSpPr>
            <p:nvPr/>
          </p:nvSpPr>
          <p:spPr bwMode="auto">
            <a:xfrm>
              <a:off x="-72112" y="2783587"/>
              <a:ext cx="235676" cy="233113"/>
            </a:xfrm>
            <a:prstGeom prst="ellipse">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Rectangle 24">
              <a:extLst>
                <a:ext uri="{FF2B5EF4-FFF2-40B4-BE49-F238E27FC236}">
                  <a16:creationId xmlns:a16="http://schemas.microsoft.com/office/drawing/2014/main" id="{5EDAEF9E-8B46-4E58-9E62-ADBAAA60A8D2}"/>
                </a:ext>
              </a:extLst>
            </p:cNvPr>
            <p:cNvSpPr/>
            <p:nvPr/>
          </p:nvSpPr>
          <p:spPr bwMode="auto">
            <a:xfrm>
              <a:off x="609219" y="2200614"/>
              <a:ext cx="202980" cy="202980"/>
            </a:xfrm>
            <a:prstGeom prst="rect">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err="1">
                <a:solidFill>
                  <a:schemeClr val="tx1"/>
                </a:solidFill>
              </a:endParaRPr>
            </a:p>
          </p:txBody>
        </p:sp>
      </p:grpSp>
    </p:spTree>
    <p:extLst>
      <p:ext uri="{BB962C8B-B14F-4D97-AF65-F5344CB8AC3E}">
        <p14:creationId xmlns:p14="http://schemas.microsoft.com/office/powerpoint/2010/main" val="1470737181"/>
      </p:ext>
    </p:extLst>
  </p:cSld>
  <p:clrMapOvr>
    <a:masterClrMapping/>
  </p:clrMapOvr>
  <p:transition>
    <p:fade/>
  </p:transition>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9CC3E5"/>
      </a:accent1>
      <a:accent2>
        <a:srgbClr val="2E75B5"/>
      </a:accent2>
      <a:accent3>
        <a:srgbClr val="1E4E79"/>
      </a:accent3>
      <a:accent4>
        <a:srgbClr val="FFC000"/>
      </a:accent4>
      <a:accent5>
        <a:srgbClr val="4472C4"/>
      </a:accent5>
      <a:accent6>
        <a:srgbClr val="70AD47"/>
      </a:accent6>
      <a:hlink>
        <a:srgbClr val="0563C1"/>
      </a:hlink>
      <a:folHlink>
        <a:srgbClr val="954F72"/>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lumMod val="75000"/>
          </a:schemeClr>
        </a:solidFill>
        <a:ln>
          <a:noFill/>
        </a:ln>
      </a:spPr>
      <a:bodyPr rtlCol="0" anchor="ct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30EFEA-9AEA-457C-BAA8-93C4281792F5}">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fee586e5-3c92-48eb-9898-42915e590ada"/>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AzureTheme</Template>
  <TotalTime>7524</TotalTime>
  <Words>622</Words>
  <Application>Microsoft Office PowerPoint</Application>
  <PresentationFormat>Widescreen</PresentationFormat>
  <Paragraphs>153</Paragraphs>
  <Slides>12</Slides>
  <Notes>10</Notes>
  <HiddenSlides>0</HiddenSlides>
  <MMClips>0</MMClips>
  <ScaleCrop>false</ScaleCrop>
  <HeadingPairs>
    <vt:vector size="6" baseType="variant">
      <vt:variant>
        <vt:lpstr>Fonts Used</vt:lpstr>
      </vt:variant>
      <vt:variant>
        <vt:i4>17</vt:i4>
      </vt:variant>
      <vt:variant>
        <vt:lpstr>Theme</vt:lpstr>
      </vt:variant>
      <vt:variant>
        <vt:i4>6</vt:i4>
      </vt:variant>
      <vt:variant>
        <vt:lpstr>Slide Titles</vt:lpstr>
      </vt:variant>
      <vt:variant>
        <vt:i4>12</vt:i4>
      </vt:variant>
    </vt:vector>
  </HeadingPairs>
  <TitlesOfParts>
    <vt:vector size="35" baseType="lpstr">
      <vt:lpstr>MS PGothic</vt:lpstr>
      <vt:lpstr>MS PGothic</vt:lpstr>
      <vt:lpstr>Arial</vt:lpstr>
      <vt:lpstr>Avenir LT Pro 45 Book</vt:lpstr>
      <vt:lpstr>Calibri</vt:lpstr>
      <vt:lpstr>Calibri Light</vt:lpstr>
      <vt:lpstr>Consolas</vt:lpstr>
      <vt:lpstr>Lucida Console</vt:lpstr>
      <vt:lpstr>Segoe Black</vt:lpstr>
      <vt:lpstr>Segoe UI</vt:lpstr>
      <vt:lpstr>Segoe UI Black</vt:lpstr>
      <vt:lpstr>Segoe UI Light</vt:lpstr>
      <vt:lpstr>Segoe UI Semibold</vt:lpstr>
      <vt:lpstr>Segoe UI Semilight</vt:lpstr>
      <vt:lpstr>Symbol</vt:lpstr>
      <vt:lpstr>Times New Roman</vt:lpstr>
      <vt:lpstr>Wingdings</vt:lpstr>
      <vt:lpstr>1_Azure Event</vt:lpstr>
      <vt:lpstr>1_5-30629_Build_Template_DARK BLUE</vt:lpstr>
      <vt:lpstr>5-30610_Microsoft_Ignite_Keynote_Template</vt:lpstr>
      <vt:lpstr>1_BUILD CHARCOAL BACKGROUND</vt:lpstr>
      <vt:lpstr>1_5-30629_Build_Template_WHITE</vt:lpstr>
      <vt:lpstr>Office Theme</vt:lpstr>
      <vt:lpstr>Step 3 Azure SQL Database</vt:lpstr>
      <vt:lpstr>Goal</vt:lpstr>
      <vt:lpstr>Choose your language and platform</vt:lpstr>
      <vt:lpstr>Connect with what you already know </vt:lpstr>
      <vt:lpstr>Threat and anomaly detection Machine learning algorithms </vt:lpstr>
      <vt:lpstr>Self-tuning performance Database Advisor</vt:lpstr>
      <vt:lpstr>Scale on the fly With no app downtime</vt:lpstr>
      <vt:lpstr>Business continuity with 99.99% availability  Active geo-replication &amp; point-in-time restore</vt:lpstr>
      <vt:lpstr>Accelerate migration  with Azure Database Migration Service</vt:lpstr>
      <vt:lpstr>PowerPoint Presentation</vt:lpstr>
      <vt:lpstr>PowerPoint Presentation</vt:lpstr>
      <vt:lpstr>Let’s code!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Frank Boucher</cp:lastModifiedBy>
  <cp:revision>391</cp:revision>
  <cp:lastPrinted>2014-03-26T17:46:13Z</cp:lastPrinted>
  <dcterms:created xsi:type="dcterms:W3CDTF">2014-03-19T23:21:38Z</dcterms:created>
  <dcterms:modified xsi:type="dcterms:W3CDTF">2017-11-03T01:25:08Z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